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261" r:id="rId2"/>
    <p:sldId id="271" r:id="rId3"/>
    <p:sldId id="270" r:id="rId4"/>
    <p:sldId id="265" r:id="rId5"/>
    <p:sldId id="262" r:id="rId6"/>
    <p:sldId id="302" r:id="rId7"/>
    <p:sldId id="303" r:id="rId8"/>
    <p:sldId id="304" r:id="rId9"/>
    <p:sldId id="305" r:id="rId10"/>
    <p:sldId id="263" r:id="rId11"/>
    <p:sldId id="306" r:id="rId12"/>
    <p:sldId id="307" r:id="rId13"/>
    <p:sldId id="310" r:id="rId14"/>
    <p:sldId id="309" r:id="rId15"/>
    <p:sldId id="308" r:id="rId16"/>
    <p:sldId id="296" r:id="rId17"/>
    <p:sldId id="297" r:id="rId18"/>
    <p:sldId id="298" r:id="rId19"/>
    <p:sldId id="272" r:id="rId20"/>
    <p:sldId id="299" r:id="rId21"/>
    <p:sldId id="300" r:id="rId22"/>
    <p:sldId id="311" r:id="rId23"/>
    <p:sldId id="313" r:id="rId24"/>
    <p:sldId id="312" r:id="rId25"/>
    <p:sldId id="301" r:id="rId26"/>
    <p:sldId id="295" r:id="rId27"/>
    <p:sldId id="269" r:id="rId28"/>
    <p:sldId id="314" r:id="rId29"/>
    <p:sldId id="315" r:id="rId30"/>
    <p:sldId id="293" r:id="rId31"/>
    <p:sldId id="273" r:id="rId32"/>
    <p:sldId id="275" r:id="rId33"/>
    <p:sldId id="316" r:id="rId34"/>
    <p:sldId id="317" r:id="rId35"/>
    <p:sldId id="318" r:id="rId36"/>
    <p:sldId id="276" r:id="rId37"/>
    <p:sldId id="319" r:id="rId38"/>
    <p:sldId id="320" r:id="rId39"/>
    <p:sldId id="268" r:id="rId40"/>
    <p:sldId id="321" r:id="rId41"/>
    <p:sldId id="322" r:id="rId42"/>
    <p:sldId id="323" r:id="rId43"/>
    <p:sldId id="291" r:id="rId44"/>
  </p:sldIdLst>
  <p:sldSz cx="12192000" cy="6858000"/>
  <p:notesSz cx="6858000" cy="9144000"/>
  <p:embeddedFontLst>
    <p:embeddedFont>
      <p:font typeface="맑은 고딕" panose="020B0503020000020004" pitchFamily="34" charset="-127"/>
      <p:regular r:id="rId46"/>
      <p:bold r:id="rId47"/>
    </p:embeddedFont>
    <p:embeddedFont>
      <p:font typeface="나눔스퀘어라운드 Bold" panose="020B0600000101010101" pitchFamily="34" charset="-127"/>
      <p:bold r:id="rId48"/>
    </p:embeddedFont>
    <p:embeddedFont>
      <p:font typeface="나눔스퀘어라운드 ExtraBold" panose="020B0600000101010101" pitchFamily="34" charset="-127"/>
      <p:bold r:id="rId49"/>
    </p:embeddedFont>
    <p:embeddedFont>
      <p:font typeface="나눔스퀘어라운드 Light" panose="020B0600000101010101" pitchFamily="34" charset="-127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나눔스퀘어" panose="020B0600000101010101" pitchFamily="34" charset="-127"/>
      <p:regular r:id="rId55"/>
    </p:embeddedFont>
    <p:embeddedFont>
      <p:font typeface="나눔스퀘어 Bold" panose="020B0600000101010101" pitchFamily="34" charset="-127"/>
      <p:bold r:id="rId56"/>
    </p:embeddedFont>
    <p:embeddedFont>
      <p:font typeface="나눔스퀘어 ExtraBold" panose="020B0600000101010101" pitchFamily="34" charset="-127"/>
      <p:bold r:id="rId57"/>
    </p:embeddedFont>
    <p:embeddedFont>
      <p:font typeface="나눔스퀘어 Light" panose="020B0600000101010101" pitchFamily="34" charset="-127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95DD54-C45F-4BA1-8D95-2874F3BC3763}">
          <p14:sldIdLst>
            <p14:sldId id="261"/>
            <p14:sldId id="271"/>
            <p14:sldId id="270"/>
            <p14:sldId id="265"/>
            <p14:sldId id="262"/>
            <p14:sldId id="302"/>
            <p14:sldId id="303"/>
            <p14:sldId id="304"/>
            <p14:sldId id="305"/>
            <p14:sldId id="263"/>
            <p14:sldId id="306"/>
            <p14:sldId id="307"/>
            <p14:sldId id="310"/>
            <p14:sldId id="309"/>
            <p14:sldId id="308"/>
            <p14:sldId id="296"/>
            <p14:sldId id="297"/>
            <p14:sldId id="298"/>
          </p14:sldIdLst>
        </p14:section>
        <p14:section name="제목 없는 구역" id="{D8393C46-3033-482A-A7C9-CB50A1F69AFC}">
          <p14:sldIdLst>
            <p14:sldId id="272"/>
            <p14:sldId id="299"/>
            <p14:sldId id="300"/>
            <p14:sldId id="311"/>
            <p14:sldId id="313"/>
            <p14:sldId id="312"/>
            <p14:sldId id="301"/>
            <p14:sldId id="295"/>
            <p14:sldId id="269"/>
            <p14:sldId id="314"/>
            <p14:sldId id="315"/>
            <p14:sldId id="293"/>
          </p14:sldIdLst>
        </p14:section>
        <p14:section name="제목 없는 구역" id="{7D5C40DF-4E20-415A-8C16-74237B1BA577}">
          <p14:sldIdLst>
            <p14:sldId id="273"/>
            <p14:sldId id="275"/>
            <p14:sldId id="316"/>
            <p14:sldId id="317"/>
            <p14:sldId id="318"/>
            <p14:sldId id="276"/>
            <p14:sldId id="319"/>
            <p14:sldId id="320"/>
            <p14:sldId id="268"/>
            <p14:sldId id="321"/>
            <p14:sldId id="322"/>
            <p14:sldId id="323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6A"/>
    <a:srgbClr val="FFEDC1"/>
    <a:srgbClr val="0AA06E"/>
    <a:srgbClr val="32BA7C"/>
    <a:srgbClr val="75706C"/>
    <a:srgbClr val="817C79"/>
    <a:srgbClr val="373644"/>
    <a:srgbClr val="22242B"/>
    <a:srgbClr val="57515B"/>
    <a:srgbClr val="282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/>
    <p:restoredTop sz="87459" autoAdjust="0"/>
  </p:normalViewPr>
  <p:slideViewPr>
    <p:cSldViewPr snapToGrid="0">
      <p:cViewPr varScale="1">
        <p:scale>
          <a:sx n="139" d="100"/>
          <a:sy n="139" d="100"/>
        </p:scale>
        <p:origin x="1352" y="176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42C49-B81F-AB41-862B-BFC12707C7DB}" type="datetimeFigureOut">
              <a:rPr lang="en-KR" smtClean="0"/>
              <a:t>2023/10/27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55998-E687-A24A-BE23-C6E2FDB8CED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998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승훈이와 아이들 팀의 </a:t>
            </a:r>
            <a:r>
              <a:rPr lang="en-US" altLang="ko-KR" dirty="0"/>
              <a:t>‘</a:t>
            </a:r>
            <a:r>
              <a:rPr lang="ko-KR" altLang="en-US" dirty="0"/>
              <a:t>치즈한장</a:t>
            </a:r>
            <a:r>
              <a:rPr lang="en-US" altLang="ko-KR" dirty="0"/>
              <a:t>’</a:t>
            </a:r>
            <a:r>
              <a:rPr lang="ko-KR" altLang="en-US" dirty="0"/>
              <a:t> 발표 시작하겠습니다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78870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야외에 무인 촬영 시스템을 설치하여</a:t>
            </a:r>
            <a:r>
              <a:rPr lang="en-US" altLang="ko-KR" dirty="0"/>
              <a:t>,</a:t>
            </a:r>
            <a:r>
              <a:rPr lang="ko-KR" altLang="en-US" dirty="0"/>
              <a:t> 다음과 같은 목적을 달성하려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첫째</a:t>
            </a:r>
            <a:r>
              <a:rPr lang="en-US" altLang="ko-KR" dirty="0"/>
              <a:t>,</a:t>
            </a:r>
            <a:r>
              <a:rPr lang="ko-KR" altLang="en-US" dirty="0"/>
              <a:t> 사진을 찍어주는 사람이 필요 없어야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</a:t>
            </a:r>
            <a:r>
              <a:rPr lang="ko-KR" altLang="en-US" dirty="0"/>
              <a:t> 특별한 사진 기술 없이도 양질의 사진을 편하게 찍을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</a:t>
            </a:r>
            <a:r>
              <a:rPr lang="ko-KR" altLang="en-US" dirty="0"/>
              <a:t> 촬영한 사진을 편리하게 보정할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넷째</a:t>
            </a:r>
            <a:r>
              <a:rPr lang="en-US" altLang="ko-KR" dirty="0"/>
              <a:t>,</a:t>
            </a:r>
            <a:r>
              <a:rPr lang="ko-KR" altLang="en-US" dirty="0"/>
              <a:t> 고성능 카메라를 통해 고품질 사진을 제공해야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현장에서 인화가 가능해야 합니다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0350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야외에 무인 촬영 시스템을 설치하여</a:t>
            </a:r>
            <a:r>
              <a:rPr lang="en-US" altLang="ko-KR" dirty="0"/>
              <a:t>,</a:t>
            </a:r>
            <a:r>
              <a:rPr lang="ko-KR" altLang="en-US" dirty="0"/>
              <a:t> 다음과 같은 목적을 달성하려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첫째</a:t>
            </a:r>
            <a:r>
              <a:rPr lang="en-US" altLang="ko-KR" dirty="0"/>
              <a:t>,</a:t>
            </a:r>
            <a:r>
              <a:rPr lang="ko-KR" altLang="en-US" dirty="0"/>
              <a:t> 사진을 찍어주는 사람이 필요 없어야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</a:t>
            </a:r>
            <a:r>
              <a:rPr lang="ko-KR" altLang="en-US" dirty="0"/>
              <a:t> 특별한 사진 기술 없이도 양질의 사진을 편하게 찍을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</a:t>
            </a:r>
            <a:r>
              <a:rPr lang="ko-KR" altLang="en-US" dirty="0"/>
              <a:t> 촬영한 사진을 편리하게 보정할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넷째</a:t>
            </a:r>
            <a:r>
              <a:rPr lang="en-US" altLang="ko-KR" dirty="0"/>
              <a:t>,</a:t>
            </a:r>
            <a:r>
              <a:rPr lang="ko-KR" altLang="en-US" dirty="0"/>
              <a:t> 고성능 카메라를 통해 고품질 사진을 제공해야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현장에서 인화가 가능해야 합니다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1362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야외에 무인 촬영 시스템을 설치하여</a:t>
            </a:r>
            <a:r>
              <a:rPr lang="en-US" altLang="ko-KR" dirty="0"/>
              <a:t>,</a:t>
            </a:r>
            <a:r>
              <a:rPr lang="ko-KR" altLang="en-US" dirty="0"/>
              <a:t> 다음과 같은 목적을 달성하려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첫째</a:t>
            </a:r>
            <a:r>
              <a:rPr lang="en-US" altLang="ko-KR" dirty="0"/>
              <a:t>,</a:t>
            </a:r>
            <a:r>
              <a:rPr lang="ko-KR" altLang="en-US" dirty="0"/>
              <a:t> 사진을 찍어주는 사람이 필요 없어야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</a:t>
            </a:r>
            <a:r>
              <a:rPr lang="ko-KR" altLang="en-US" dirty="0"/>
              <a:t> 특별한 사진 기술 없이도 양질의 사진을 편하게 찍을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</a:t>
            </a:r>
            <a:r>
              <a:rPr lang="ko-KR" altLang="en-US" dirty="0"/>
              <a:t> 촬영한 사진을 편리하게 보정할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넷째</a:t>
            </a:r>
            <a:r>
              <a:rPr lang="en-US" altLang="ko-KR" dirty="0"/>
              <a:t>,</a:t>
            </a:r>
            <a:r>
              <a:rPr lang="ko-KR" altLang="en-US" dirty="0"/>
              <a:t> 고성능 카메라를 통해 고품질 사진을 제공해야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현장에서 인화가 가능해야 합니다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133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야외에 무인 촬영 시스템을 설치하여</a:t>
            </a:r>
            <a:r>
              <a:rPr lang="en-US" altLang="ko-KR" dirty="0"/>
              <a:t>,</a:t>
            </a:r>
            <a:r>
              <a:rPr lang="ko-KR" altLang="en-US" dirty="0"/>
              <a:t> 다음과 같은 목적을 달성하려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첫째</a:t>
            </a:r>
            <a:r>
              <a:rPr lang="en-US" altLang="ko-KR" dirty="0"/>
              <a:t>,</a:t>
            </a:r>
            <a:r>
              <a:rPr lang="ko-KR" altLang="en-US" dirty="0"/>
              <a:t> 사진을 찍어주는 사람이 필요 없어야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</a:t>
            </a:r>
            <a:r>
              <a:rPr lang="ko-KR" altLang="en-US" dirty="0"/>
              <a:t> 특별한 사진 기술 없이도 양질의 사진을 편하게 찍을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</a:t>
            </a:r>
            <a:r>
              <a:rPr lang="ko-KR" altLang="en-US" dirty="0"/>
              <a:t> 촬영한 사진을 편리하게 보정할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넷째</a:t>
            </a:r>
            <a:r>
              <a:rPr lang="en-US" altLang="ko-KR" dirty="0"/>
              <a:t>,</a:t>
            </a:r>
            <a:r>
              <a:rPr lang="ko-KR" altLang="en-US" dirty="0"/>
              <a:t> 고성능 카메라를 통해 고품질 사진을 제공해야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현장에서 인화가 가능해야 합니다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90298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야외에 무인 촬영 시스템을 설치하여</a:t>
            </a:r>
            <a:r>
              <a:rPr lang="en-US" altLang="ko-KR" dirty="0"/>
              <a:t>,</a:t>
            </a:r>
            <a:r>
              <a:rPr lang="ko-KR" altLang="en-US" dirty="0"/>
              <a:t> 다음과 같은 목적을 달성하려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첫째</a:t>
            </a:r>
            <a:r>
              <a:rPr lang="en-US" altLang="ko-KR" dirty="0"/>
              <a:t>,</a:t>
            </a:r>
            <a:r>
              <a:rPr lang="ko-KR" altLang="en-US" dirty="0"/>
              <a:t> 사진을 찍어주는 사람이 필요 없어야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</a:t>
            </a:r>
            <a:r>
              <a:rPr lang="ko-KR" altLang="en-US" dirty="0"/>
              <a:t> 특별한 사진 기술 없이도 양질의 사진을 편하게 찍을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</a:t>
            </a:r>
            <a:r>
              <a:rPr lang="ko-KR" altLang="en-US" dirty="0"/>
              <a:t> 촬영한 사진을 편리하게 보정할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넷째</a:t>
            </a:r>
            <a:r>
              <a:rPr lang="en-US" altLang="ko-KR" dirty="0"/>
              <a:t>,</a:t>
            </a:r>
            <a:r>
              <a:rPr lang="ko-KR" altLang="en-US" dirty="0"/>
              <a:t> 고성능 카메라를 통해 고품질 사진을 제공해야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현장에서 인화가 가능해야 합니다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2483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야외에 무인 촬영 시스템을 설치하여</a:t>
            </a:r>
            <a:r>
              <a:rPr lang="en-US" altLang="ko-KR" dirty="0"/>
              <a:t>,</a:t>
            </a:r>
            <a:r>
              <a:rPr lang="ko-KR" altLang="en-US" dirty="0"/>
              <a:t> 다음과 같은 목적을 달성하려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첫째</a:t>
            </a:r>
            <a:r>
              <a:rPr lang="en-US" altLang="ko-KR" dirty="0"/>
              <a:t>,</a:t>
            </a:r>
            <a:r>
              <a:rPr lang="ko-KR" altLang="en-US" dirty="0"/>
              <a:t> 사진을 찍어주는 사람이 필요 없어야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</a:t>
            </a:r>
            <a:r>
              <a:rPr lang="ko-KR" altLang="en-US" dirty="0"/>
              <a:t> 특별한 사진 기술 없이도 양질의 사진을 편하게 찍을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</a:t>
            </a:r>
            <a:r>
              <a:rPr lang="ko-KR" altLang="en-US" dirty="0"/>
              <a:t> 촬영한 사진을 편리하게 보정할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넷째</a:t>
            </a:r>
            <a:r>
              <a:rPr lang="en-US" altLang="ko-KR" dirty="0"/>
              <a:t>,</a:t>
            </a:r>
            <a:r>
              <a:rPr lang="ko-KR" altLang="en-US" dirty="0"/>
              <a:t> 고성능 카메라를 통해 고품질 사진을 제공해야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현장에서 인화가 가능해야 합니다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5972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작품 치즈한장의 주요 기능을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촬영을 하게 되면</a:t>
            </a:r>
            <a:r>
              <a:rPr lang="en-US" altLang="ko-KR" dirty="0"/>
              <a:t>,</a:t>
            </a:r>
            <a:r>
              <a:rPr lang="ko-KR" altLang="en-US" dirty="0"/>
              <a:t> 현장의 카메라와 고객의 모바일 기기가 원격 통신을 </a:t>
            </a:r>
            <a:r>
              <a:rPr lang="ko-KR" altLang="en-US" dirty="0" err="1"/>
              <a:t>하게됩니다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카메라의 </a:t>
            </a:r>
            <a:r>
              <a:rPr lang="ko-KR" altLang="en-US" dirty="0" err="1"/>
              <a:t>화각을</a:t>
            </a:r>
            <a:r>
              <a:rPr lang="ko-KR" altLang="en-US" dirty="0"/>
              <a:t> 모바일로 확인하며 조작할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인화도 마찬가지입니다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6056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현장의 </a:t>
            </a:r>
            <a:r>
              <a:rPr lang="en-US" altLang="ko-KR" dirty="0"/>
              <a:t>QR</a:t>
            </a:r>
            <a:r>
              <a:rPr lang="ko-KR" altLang="en-US" dirty="0"/>
              <a:t>코드를 모바일 기기로 스캔만 하면</a:t>
            </a:r>
            <a:r>
              <a:rPr lang="en-US" altLang="ko-KR" dirty="0"/>
              <a:t>,</a:t>
            </a:r>
            <a:r>
              <a:rPr lang="ko-KR" altLang="en-US" dirty="0"/>
              <a:t> 웹 브라우저를 통해 바로 저희 서비스에 접근할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9951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관광지나 </a:t>
            </a:r>
            <a:r>
              <a:rPr lang="ko-KR" altLang="en-US" dirty="0" err="1"/>
              <a:t>포토존에</a:t>
            </a:r>
            <a:r>
              <a:rPr lang="ko-KR" altLang="en-US" dirty="0"/>
              <a:t> 치즈한장을 설치하여</a:t>
            </a:r>
            <a:r>
              <a:rPr lang="en-US" altLang="ko-KR" dirty="0"/>
              <a:t>,</a:t>
            </a:r>
            <a:r>
              <a:rPr lang="ko-KR" altLang="en-US" dirty="0"/>
              <a:t> 다음과 같은 사진을 사용자에게 제공할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곧 일반인도</a:t>
            </a:r>
            <a:r>
              <a:rPr lang="en-US" altLang="ko-KR" dirty="0"/>
              <a:t>,</a:t>
            </a:r>
            <a:r>
              <a:rPr lang="ko-KR" altLang="en-US" dirty="0"/>
              <a:t> 전문 사진사 없이</a:t>
            </a:r>
            <a:r>
              <a:rPr lang="en-US" altLang="ko-KR" dirty="0"/>
              <a:t>,</a:t>
            </a:r>
            <a:r>
              <a:rPr lang="ko-KR" altLang="en-US" dirty="0"/>
              <a:t> 저렴한 가격으로 고품질 사진을</a:t>
            </a:r>
            <a:endParaRPr lang="en-US" altLang="ko-KR" dirty="0"/>
          </a:p>
          <a:p>
            <a:r>
              <a:rPr lang="ko-KR" altLang="en-US" dirty="0"/>
              <a:t>촬영하고</a:t>
            </a:r>
            <a:r>
              <a:rPr lang="en-US" altLang="ko-KR" dirty="0"/>
              <a:t>,</a:t>
            </a:r>
            <a:r>
              <a:rPr lang="ko-KR" altLang="en-US" dirty="0"/>
              <a:t> 인화할 수 있음을 의미합니다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여기까지 치즈한장 작품 설명이었습니다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8693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과제 수행 결과입니다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작품 </a:t>
            </a:r>
            <a:r>
              <a:rPr lang="ko-KR" altLang="en-US" dirty="0" err="1"/>
              <a:t>기술성</a:t>
            </a:r>
            <a:r>
              <a:rPr lang="en-US" altLang="ko-KR" dirty="0"/>
              <a:t>,</a:t>
            </a:r>
            <a:r>
              <a:rPr lang="ko-KR" altLang="en-US" dirty="0"/>
              <a:t> 시스템 구성도</a:t>
            </a:r>
            <a:r>
              <a:rPr lang="en-US" altLang="ko-KR" dirty="0"/>
              <a:t>,</a:t>
            </a:r>
            <a:r>
              <a:rPr lang="ko-KR" altLang="en-US" dirty="0"/>
              <a:t> 주요 특징 및 시연 순으로 발표하겠습니다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4881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작품 및 팀 소개</a:t>
            </a:r>
            <a:r>
              <a:rPr lang="en-US" altLang="ko-KR" dirty="0"/>
              <a:t>,</a:t>
            </a:r>
            <a:r>
              <a:rPr lang="ko-KR" altLang="en-US" dirty="0"/>
              <a:t> 과제 수행 결과</a:t>
            </a:r>
            <a:r>
              <a:rPr lang="en-US" altLang="ko-KR" dirty="0"/>
              <a:t>,</a:t>
            </a:r>
            <a:r>
              <a:rPr lang="ko-KR" altLang="en-US" dirty="0"/>
              <a:t> 기대 효과 및 결론 순서로 구성하였습니다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4271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기술성으로 핵심 기술 세가지를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사물 인터넷을 활용한 카메라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인화기</a:t>
            </a:r>
            <a:r>
              <a:rPr lang="ko-KR" altLang="en-US" dirty="0"/>
              <a:t> 제어입니다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사용자는 모바일 기기로 카메라에 접근할 수 있고</a:t>
            </a:r>
            <a:r>
              <a:rPr lang="en-US" altLang="ko-KR" dirty="0"/>
              <a:t>,</a:t>
            </a:r>
            <a:r>
              <a:rPr lang="ko-KR" altLang="en-US" dirty="0"/>
              <a:t> 인화기에 인화 명령을 내릴 수 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21102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더불어 </a:t>
            </a:r>
            <a:r>
              <a:rPr lang="en-US" altLang="ko-KR" dirty="0" err="1"/>
              <a:t>webRTC</a:t>
            </a:r>
            <a:r>
              <a:rPr lang="en-US" altLang="ko-KR" dirty="0"/>
              <a:t> </a:t>
            </a:r>
            <a:r>
              <a:rPr lang="ko-KR" altLang="en-US" dirty="0"/>
              <a:t>기술을 활용해 카메라와 실시간으로 통신하는 기능을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카메라와 모바일 기기의 실시간 통신을 통해</a:t>
            </a:r>
            <a:r>
              <a:rPr lang="en-US" altLang="ko-KR" dirty="0"/>
              <a:t>,</a:t>
            </a:r>
            <a:r>
              <a:rPr lang="ko-KR" altLang="en-US" dirty="0"/>
              <a:t> 카메라에 담기는 장면을 확인하며 촬영할 수 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1502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기술로</a:t>
            </a:r>
            <a:r>
              <a:rPr lang="en-US" altLang="ko-KR" dirty="0"/>
              <a:t>,</a:t>
            </a:r>
            <a:r>
              <a:rPr lang="ko-KR" altLang="en-US" dirty="0"/>
              <a:t> 인공지능을 활용한 포즈 추천 및 편집 기능이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편집 기능은 터치 한 번으로 사진을 편집해주며</a:t>
            </a:r>
            <a:r>
              <a:rPr lang="en-US" altLang="ko-KR" dirty="0"/>
              <a:t>,</a:t>
            </a:r>
            <a:r>
              <a:rPr lang="ko-KR" altLang="en-US" dirty="0"/>
              <a:t> 피사체 제거</a:t>
            </a:r>
            <a:r>
              <a:rPr lang="en-US" altLang="ko-KR" dirty="0"/>
              <a:t>,</a:t>
            </a:r>
            <a:r>
              <a:rPr lang="ko-KR" altLang="en-US" dirty="0"/>
              <a:t> 몸매 보정</a:t>
            </a:r>
            <a:r>
              <a:rPr lang="en-US" altLang="ko-KR" dirty="0"/>
              <a:t>,</a:t>
            </a:r>
            <a:r>
              <a:rPr lang="ko-KR" altLang="en-US" dirty="0"/>
              <a:t> 피부 보정</a:t>
            </a:r>
            <a:r>
              <a:rPr lang="en-US" altLang="ko-KR" dirty="0"/>
              <a:t>,</a:t>
            </a:r>
            <a:r>
              <a:rPr lang="ko-KR" altLang="en-US" dirty="0"/>
              <a:t> 포즈 추천 기능이 있습니다</a:t>
            </a:r>
            <a:r>
              <a:rPr lang="en-US" altLang="ko-KR" dirty="0"/>
              <a:t>.</a:t>
            </a:r>
          </a:p>
          <a:p>
            <a:endParaRPr lang="en-KR" dirty="0"/>
          </a:p>
          <a:p>
            <a:r>
              <a:rPr lang="ko-KR" altLang="en-US" dirty="0"/>
              <a:t>먼저 피사체 제거는 터치 한 번으로</a:t>
            </a:r>
            <a:r>
              <a:rPr lang="en-US" altLang="ko-KR" dirty="0"/>
              <a:t>,</a:t>
            </a:r>
            <a:r>
              <a:rPr lang="ko-KR" altLang="en-US" dirty="0"/>
              <a:t> 사진의 원하는 피사체를 제거하는 기능입니다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1773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성별에 따른 몸매를 보정해주는 몸매 보정 기능과</a:t>
            </a:r>
            <a:r>
              <a:rPr lang="en-US" altLang="ko-KR" dirty="0"/>
              <a:t>,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5469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피부의 잡티를 제거해주는 피부 보정 기능이 있으며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5768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촬영 시 인원 수에 따라 포즈를 추천해주는 기능이 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84673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구성을 간단하게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이용하는 인터페이스는 </a:t>
            </a:r>
            <a:r>
              <a:rPr lang="en-US" altLang="ko-KR" dirty="0"/>
              <a:t>Next </a:t>
            </a:r>
            <a:r>
              <a:rPr lang="en-US" altLang="ko-KR" dirty="0" err="1"/>
              <a:t>js</a:t>
            </a:r>
            <a:r>
              <a:rPr lang="ko-KR" altLang="en-US" dirty="0"/>
              <a:t>로 </a:t>
            </a:r>
            <a:r>
              <a:rPr lang="ko-KR" altLang="en-US" dirty="0" err="1"/>
              <a:t>구현되어있습니다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주된 로직을 처리하는 서버는 </a:t>
            </a:r>
            <a:r>
              <a:rPr lang="en-US" altLang="ko-KR" dirty="0"/>
              <a:t>Spring</a:t>
            </a:r>
            <a:r>
              <a:rPr lang="ko-KR" altLang="en-US" dirty="0" err="1"/>
              <a:t>으로</a:t>
            </a:r>
            <a:r>
              <a:rPr lang="ko-KR" altLang="en-US" dirty="0"/>
              <a:t> 구현된 메인 </a:t>
            </a:r>
            <a:r>
              <a:rPr lang="ko-KR" altLang="en-US" dirty="0" err="1"/>
              <a:t>서버이구요</a:t>
            </a:r>
            <a:r>
              <a:rPr lang="en-US" altLang="ko-KR" dirty="0"/>
              <a:t>,</a:t>
            </a:r>
            <a:r>
              <a:rPr lang="ko-KR" altLang="en-US" dirty="0"/>
              <a:t> 인공지능 기능을 처리하는 서버는 </a:t>
            </a:r>
            <a:r>
              <a:rPr lang="en-US" altLang="ko-KR" dirty="0" err="1"/>
              <a:t>FastAPI</a:t>
            </a:r>
            <a:r>
              <a:rPr lang="ko-KR" altLang="en-US" dirty="0"/>
              <a:t>로 구현된 </a:t>
            </a:r>
            <a:r>
              <a:rPr lang="en-US" altLang="ko-KR" dirty="0"/>
              <a:t>AI </a:t>
            </a:r>
            <a:r>
              <a:rPr lang="ko-KR" altLang="en-US" dirty="0"/>
              <a:t>서버입니다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이 두 서버와 통신하며 치즈한장의 기능을 이용하게 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3712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작품의 주요 특징입니다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가장 큰 경쟁력은 야외에서 무인으로 고성능 촬영 및 인화가 가능하다는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고성능 카메라와 인화기를 </a:t>
            </a:r>
            <a:r>
              <a:rPr lang="ko-KR" altLang="en-US" dirty="0" err="1"/>
              <a:t>공유하므로써</a:t>
            </a:r>
            <a:r>
              <a:rPr lang="en-US" altLang="ko-KR" dirty="0"/>
              <a:t>,</a:t>
            </a:r>
            <a:r>
              <a:rPr lang="ko-KR" altLang="en-US" dirty="0"/>
              <a:t> 사용자는 싼 가격으로 고품질 사진을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경쟁사는 키오스크를 사용하여 자유도와 편의성이 떨어지는 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모바일 웹 브라우저로 인터페이스를 제공하여 촬영</a:t>
            </a:r>
            <a:r>
              <a:rPr lang="en-US" altLang="ko-KR" dirty="0"/>
              <a:t>,</a:t>
            </a:r>
            <a:r>
              <a:rPr lang="ko-KR" altLang="en-US" dirty="0"/>
              <a:t> 인화 등의 기능을 편리하게 이용할 수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또한 주로 사용되는 보정 기능과 피사체 제거 기능을 인공지능이 자동으로 처리하여 간편하면서 강력한 편집 기능을 제공합니다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20971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경쟁사는 키오스크를 사용하여 자유도와 편의성이 떨어지는 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모바일 웹 브라우저로 인터페이스를 제공하여 촬영</a:t>
            </a:r>
            <a:r>
              <a:rPr lang="en-US" altLang="ko-KR" dirty="0"/>
              <a:t>,</a:t>
            </a:r>
            <a:r>
              <a:rPr lang="ko-KR" altLang="en-US" dirty="0"/>
              <a:t> 인화 등의 기능을 편리하게 이용할 수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또한 주로 사용되는 보정 기능과 피사체 제거 기능을 인공지능이 자동으로 처리하여 간편하면서 강력한 편집 기능을 제공합니다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1157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작품의 경쟁력입니다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가장 큰 경쟁력은 야외에서 무인으로 고성능 촬영이 가능하다는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고성능 카메라와 인화기를 </a:t>
            </a:r>
            <a:r>
              <a:rPr lang="ko-KR" altLang="en-US" dirty="0" err="1"/>
              <a:t>공유하므로써</a:t>
            </a:r>
            <a:r>
              <a:rPr lang="en-US" altLang="ko-KR" dirty="0"/>
              <a:t>,</a:t>
            </a:r>
            <a:r>
              <a:rPr lang="ko-KR" altLang="en-US" dirty="0"/>
              <a:t> 사용자는 싼 가격으로 고품질 사진을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경쟁사는 키오스크를 사용하여 자유도와 편의성이 떨어지는 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모바일 웹 브라우저로 인터페이스를 제공하여 촬영</a:t>
            </a:r>
            <a:r>
              <a:rPr lang="en-US" altLang="ko-KR" dirty="0"/>
              <a:t>,</a:t>
            </a:r>
            <a:r>
              <a:rPr lang="ko-KR" altLang="en-US" dirty="0"/>
              <a:t> 인화 등의 기능을 편리하게 이용할 수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또한 주로 사용되는 보정 기능과 피사체 제거 기능을 인공지능이 자동으로 처리하여 간편하면서 강력한 편집 기능을 제공합니다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273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및 팀 소개에서는 팀 소개</a:t>
            </a:r>
            <a:r>
              <a:rPr lang="en-US" altLang="ko-KR" dirty="0"/>
              <a:t>,</a:t>
            </a:r>
            <a:r>
              <a:rPr lang="ko-KR" altLang="en-US" dirty="0"/>
              <a:t> 작품 개요 그리고 작품 목적을 이야기하겠습니다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1804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촬영 시연 영상입니다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465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기대효과 및 결론에서는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향후 과제</a:t>
            </a:r>
            <a:endParaRPr lang="en-US" altLang="ko-KR" dirty="0"/>
          </a:p>
          <a:p>
            <a:r>
              <a:rPr lang="ko-KR" altLang="en-US" dirty="0"/>
              <a:t>기대 효과 및 활용 방안</a:t>
            </a:r>
            <a:endParaRPr lang="en-US" altLang="ko-KR" dirty="0"/>
          </a:p>
          <a:p>
            <a:r>
              <a:rPr lang="ko-KR" altLang="en-US" dirty="0"/>
              <a:t>사업성에 대해 이야기하겠습니다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4537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과제를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지점</a:t>
            </a:r>
            <a:r>
              <a:rPr lang="en-US" altLang="ko-KR" dirty="0"/>
              <a:t>,</a:t>
            </a:r>
            <a:r>
              <a:rPr lang="ko-KR" altLang="en-US" dirty="0"/>
              <a:t> 편집 아이템</a:t>
            </a:r>
            <a:r>
              <a:rPr lang="en-US" altLang="ko-KR" dirty="0"/>
              <a:t>,</a:t>
            </a:r>
            <a:r>
              <a:rPr lang="ko-KR" altLang="en-US" dirty="0"/>
              <a:t> 고객을 관리할 수 있는 페이지를 구현할 것이며</a:t>
            </a:r>
            <a:endParaRPr lang="en-US" altLang="ko-KR" dirty="0"/>
          </a:p>
          <a:p>
            <a:r>
              <a:rPr lang="ko-KR" altLang="en-US" dirty="0"/>
              <a:t>현재 다소 느린 편집 기능에 대한 속도 개선이 있을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서버의 기술 스택 변경과</a:t>
            </a:r>
            <a:r>
              <a:rPr lang="en-US" altLang="ko-KR" dirty="0"/>
              <a:t>,</a:t>
            </a:r>
            <a:r>
              <a:rPr lang="ko-KR" altLang="en-US" dirty="0"/>
              <a:t> 구글</a:t>
            </a:r>
            <a:r>
              <a:rPr lang="en-US" altLang="ko-KR" dirty="0"/>
              <a:t>map</a:t>
            </a:r>
            <a:r>
              <a:rPr lang="ko-KR" altLang="en-US" dirty="0"/>
              <a:t>이나 다음 지도와 같은 지도 시스템에 치즈한장 점포를 등록하는 것을 향후 과제로 삼고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08918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과제를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지점</a:t>
            </a:r>
            <a:r>
              <a:rPr lang="en-US" altLang="ko-KR" dirty="0"/>
              <a:t>,</a:t>
            </a:r>
            <a:r>
              <a:rPr lang="ko-KR" altLang="en-US" dirty="0"/>
              <a:t> 편집 아이템</a:t>
            </a:r>
            <a:r>
              <a:rPr lang="en-US" altLang="ko-KR" dirty="0"/>
              <a:t>,</a:t>
            </a:r>
            <a:r>
              <a:rPr lang="ko-KR" altLang="en-US" dirty="0"/>
              <a:t> 고객을 관리할 수 있는 페이지를 구현할 것이며</a:t>
            </a:r>
            <a:endParaRPr lang="en-US" altLang="ko-KR" dirty="0"/>
          </a:p>
          <a:p>
            <a:r>
              <a:rPr lang="ko-KR" altLang="en-US" dirty="0"/>
              <a:t>현재 다소 느린 편집 기능에 대한 속도 개선이 있을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서버의 기술 스택 변경과</a:t>
            </a:r>
            <a:r>
              <a:rPr lang="en-US" altLang="ko-KR" dirty="0"/>
              <a:t>,</a:t>
            </a:r>
            <a:r>
              <a:rPr lang="ko-KR" altLang="en-US" dirty="0"/>
              <a:t> 구글</a:t>
            </a:r>
            <a:r>
              <a:rPr lang="en-US" altLang="ko-KR" dirty="0"/>
              <a:t>map</a:t>
            </a:r>
            <a:r>
              <a:rPr lang="ko-KR" altLang="en-US" dirty="0"/>
              <a:t>이나 다음 지도와 같은 지도 시스템에 치즈한장 점포를 등록하는 것을 향후 과제로 삼고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4919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과제를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지점</a:t>
            </a:r>
            <a:r>
              <a:rPr lang="en-US" altLang="ko-KR" dirty="0"/>
              <a:t>,</a:t>
            </a:r>
            <a:r>
              <a:rPr lang="ko-KR" altLang="en-US" dirty="0"/>
              <a:t> 편집 아이템</a:t>
            </a:r>
            <a:r>
              <a:rPr lang="en-US" altLang="ko-KR" dirty="0"/>
              <a:t>,</a:t>
            </a:r>
            <a:r>
              <a:rPr lang="ko-KR" altLang="en-US" dirty="0"/>
              <a:t> 고객을 관리할 수 있는 페이지를 구현할 것이며</a:t>
            </a:r>
            <a:endParaRPr lang="en-US" altLang="ko-KR" dirty="0"/>
          </a:p>
          <a:p>
            <a:r>
              <a:rPr lang="ko-KR" altLang="en-US" dirty="0"/>
              <a:t>현재 다소 느린 편집 기능에 대한 속도 개선이 있을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서버의 기술 스택 변경과</a:t>
            </a:r>
            <a:r>
              <a:rPr lang="en-US" altLang="ko-KR" dirty="0"/>
              <a:t>,</a:t>
            </a:r>
            <a:r>
              <a:rPr lang="ko-KR" altLang="en-US" dirty="0"/>
              <a:t> 구글</a:t>
            </a:r>
            <a:r>
              <a:rPr lang="en-US" altLang="ko-KR" dirty="0"/>
              <a:t>map</a:t>
            </a:r>
            <a:r>
              <a:rPr lang="ko-KR" altLang="en-US" dirty="0"/>
              <a:t>이나 다음 지도와 같은 지도 시스템에 치즈한장 점포를 등록하는 것을 향후 과제로 삼고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3558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과제를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지점</a:t>
            </a:r>
            <a:r>
              <a:rPr lang="en-US" altLang="ko-KR" dirty="0"/>
              <a:t>,</a:t>
            </a:r>
            <a:r>
              <a:rPr lang="ko-KR" altLang="en-US" dirty="0"/>
              <a:t> 편집 아이템</a:t>
            </a:r>
            <a:r>
              <a:rPr lang="en-US" altLang="ko-KR" dirty="0"/>
              <a:t>,</a:t>
            </a:r>
            <a:r>
              <a:rPr lang="ko-KR" altLang="en-US" dirty="0"/>
              <a:t> 고객을 관리할 수 있는 페이지를 구현할 것이며</a:t>
            </a:r>
            <a:endParaRPr lang="en-US" altLang="ko-KR" dirty="0"/>
          </a:p>
          <a:p>
            <a:r>
              <a:rPr lang="ko-KR" altLang="en-US" dirty="0"/>
              <a:t>현재 다소 느린 편집 기능에 대한 속도 개선이 있을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서버의 기술 스택 변경과</a:t>
            </a:r>
            <a:r>
              <a:rPr lang="en-US" altLang="ko-KR" dirty="0"/>
              <a:t>,</a:t>
            </a:r>
            <a:r>
              <a:rPr lang="ko-KR" altLang="en-US" dirty="0"/>
              <a:t> 구글</a:t>
            </a:r>
            <a:r>
              <a:rPr lang="en-US" altLang="ko-KR" dirty="0"/>
              <a:t>map</a:t>
            </a:r>
            <a:r>
              <a:rPr lang="ko-KR" altLang="en-US" dirty="0"/>
              <a:t>이나 다음 지도와 같은 지도 시스템에 치즈한장 점포를 등록하는 것을 향후 과제로 삼고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13801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</a:t>
            </a:r>
            <a:r>
              <a:rPr lang="ko-KR" altLang="en-US" dirty="0"/>
              <a:t> 저희 시스템의 활용 방안입니다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저희 서비스는 고가의 카메라</a:t>
            </a:r>
            <a:r>
              <a:rPr lang="en-US" altLang="ko-KR" dirty="0"/>
              <a:t>,</a:t>
            </a:r>
            <a:r>
              <a:rPr lang="ko-KR" altLang="en-US" dirty="0"/>
              <a:t> 그리고 인화기의 대체제가 됩니다</a:t>
            </a:r>
            <a:r>
              <a:rPr lang="en-US" altLang="ko-KR" dirty="0"/>
              <a:t>.</a:t>
            </a:r>
            <a:r>
              <a:rPr lang="ko-KR" altLang="en-US" dirty="0"/>
              <a:t> 그에 따라 사용자는 비용을 획기적으로 절감하게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치즈한장을 설치하여 </a:t>
            </a:r>
            <a:r>
              <a:rPr lang="ko-KR" altLang="en-US" dirty="0" err="1"/>
              <a:t>포토존을</a:t>
            </a:r>
            <a:r>
              <a:rPr lang="ko-KR" altLang="en-US" dirty="0"/>
              <a:t> 개발하거나 관광지를 홍보할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공공기관</a:t>
            </a:r>
            <a:r>
              <a:rPr lang="en-US" altLang="ko-KR" dirty="0"/>
              <a:t>,</a:t>
            </a:r>
            <a:r>
              <a:rPr lang="ko-KR" altLang="en-US" dirty="0"/>
              <a:t> 사기업 마케팅에도 활용될 수 있을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7305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</a:t>
            </a:r>
            <a:r>
              <a:rPr lang="ko-KR" altLang="en-US" dirty="0"/>
              <a:t> 저희 시스템의 활용 방안입니다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저희 서비스는 고가의 카메라</a:t>
            </a:r>
            <a:r>
              <a:rPr lang="en-US" altLang="ko-KR" dirty="0"/>
              <a:t>,</a:t>
            </a:r>
            <a:r>
              <a:rPr lang="ko-KR" altLang="en-US" dirty="0"/>
              <a:t> 그리고 인화기의 대체제가 됩니다</a:t>
            </a:r>
            <a:r>
              <a:rPr lang="en-US" altLang="ko-KR" dirty="0"/>
              <a:t>.</a:t>
            </a:r>
            <a:r>
              <a:rPr lang="ko-KR" altLang="en-US" dirty="0"/>
              <a:t> 그에 따라 사용자는 비용을 획기적으로 절감하게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치즈한장을 설치하여 </a:t>
            </a:r>
            <a:r>
              <a:rPr lang="ko-KR" altLang="en-US" dirty="0" err="1"/>
              <a:t>포토존을</a:t>
            </a:r>
            <a:r>
              <a:rPr lang="ko-KR" altLang="en-US" dirty="0"/>
              <a:t> 개발하거나 관광지를 홍보할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공공기관</a:t>
            </a:r>
            <a:r>
              <a:rPr lang="en-US" altLang="ko-KR" dirty="0"/>
              <a:t>,</a:t>
            </a:r>
            <a:r>
              <a:rPr lang="ko-KR" altLang="en-US" dirty="0"/>
              <a:t> 사기업 마케팅에도 활용될 수 있을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548279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</a:t>
            </a:r>
            <a:r>
              <a:rPr lang="ko-KR" altLang="en-US" dirty="0"/>
              <a:t> 저희 시스템의 활용 방안입니다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저희 서비스는 고가의 카메라</a:t>
            </a:r>
            <a:r>
              <a:rPr lang="en-US" altLang="ko-KR" dirty="0"/>
              <a:t>,</a:t>
            </a:r>
            <a:r>
              <a:rPr lang="ko-KR" altLang="en-US" dirty="0"/>
              <a:t> 그리고 인화기의 대체제가 됩니다</a:t>
            </a:r>
            <a:r>
              <a:rPr lang="en-US" altLang="ko-KR" dirty="0"/>
              <a:t>.</a:t>
            </a:r>
            <a:r>
              <a:rPr lang="ko-KR" altLang="en-US" dirty="0"/>
              <a:t> 그에 따라 사용자는 비용을 획기적으로 절감하게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치즈한장을 설치하여 </a:t>
            </a:r>
            <a:r>
              <a:rPr lang="ko-KR" altLang="en-US" dirty="0" err="1"/>
              <a:t>포토존을</a:t>
            </a:r>
            <a:r>
              <a:rPr lang="ko-KR" altLang="en-US" dirty="0"/>
              <a:t> 개발하거나 관광지를 홍보할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공공기관</a:t>
            </a:r>
            <a:r>
              <a:rPr lang="en-US" altLang="ko-KR" dirty="0"/>
              <a:t>,</a:t>
            </a:r>
            <a:r>
              <a:rPr lang="ko-KR" altLang="en-US" dirty="0"/>
              <a:t> 사기업 마케팅에도 활용될 수 있을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09954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작품의 사업성으로 네 가지 비즈니스 모델이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치즈한장은 </a:t>
            </a:r>
            <a:r>
              <a:rPr lang="ko-KR" altLang="en-US" dirty="0" err="1"/>
              <a:t>포토존</a:t>
            </a:r>
            <a:r>
              <a:rPr lang="ko-KR" altLang="en-US" dirty="0"/>
              <a:t> 개발이나 관광지 마케팅에 활용될 수 있으며</a:t>
            </a:r>
            <a:endParaRPr lang="en-US" dirty="0"/>
          </a:p>
          <a:p>
            <a:r>
              <a:rPr lang="ko-KR" altLang="en-US" dirty="0"/>
              <a:t>사용자가 촬영이나 인화를 할 때 수수료를 얻습니다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이외에도 클라우드 사용료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 기능 구독료가 저희 서비스의 비즈니스 모델이 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7330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승훈이와 아이들 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팀에는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인공지능 기능 개발을 맡은 박혜민 학우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서버</a:t>
            </a:r>
            <a:r>
              <a:rPr lang="en-US" altLang="ko-KR" dirty="0"/>
              <a:t>,</a:t>
            </a:r>
            <a:r>
              <a:rPr lang="ko-KR" altLang="en-US" dirty="0"/>
              <a:t> 데이터베이스 구축을 맡은 이승훈 학우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유저 인터페이스 개발을 맡은 저 </a:t>
            </a:r>
            <a:r>
              <a:rPr lang="ko-KR" altLang="en-US" dirty="0" err="1"/>
              <a:t>이중혁이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58391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작품의 사업성으로 네 가지 비즈니스 모델이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치즈한장은 </a:t>
            </a:r>
            <a:r>
              <a:rPr lang="ko-KR" altLang="en-US" dirty="0" err="1"/>
              <a:t>포토존</a:t>
            </a:r>
            <a:r>
              <a:rPr lang="ko-KR" altLang="en-US" dirty="0"/>
              <a:t> 개발이나 관광지 마케팅에 활용될 수 있으며</a:t>
            </a:r>
            <a:endParaRPr lang="en-US" dirty="0"/>
          </a:p>
          <a:p>
            <a:r>
              <a:rPr lang="ko-KR" altLang="en-US" dirty="0"/>
              <a:t>사용자가 촬영이나 인화를 할 때 수수료를 얻습니다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이외에도 클라우드 사용료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 기능 구독료가 저희 서비스의 비즈니스 모델이 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7967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작품의 사업성으로 네 가지 비즈니스 모델이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치즈한장은 </a:t>
            </a:r>
            <a:r>
              <a:rPr lang="ko-KR" altLang="en-US" dirty="0" err="1"/>
              <a:t>포토존</a:t>
            </a:r>
            <a:r>
              <a:rPr lang="ko-KR" altLang="en-US" dirty="0"/>
              <a:t> 개발이나 관광지 마케팅에 활용될 수 있으며</a:t>
            </a:r>
            <a:endParaRPr lang="en-US" dirty="0"/>
          </a:p>
          <a:p>
            <a:r>
              <a:rPr lang="ko-KR" altLang="en-US" dirty="0"/>
              <a:t>사용자가 촬영이나 인화를 할 때 수수료를 얻습니다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이외에도 클라우드 사용료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 기능 구독료가 저희 서비스의 비즈니스 모델이 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20552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작품의 사업성으로 네 가지 비즈니스 모델이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치즈한장은 </a:t>
            </a:r>
            <a:r>
              <a:rPr lang="ko-KR" altLang="en-US" dirty="0" err="1"/>
              <a:t>포토존</a:t>
            </a:r>
            <a:r>
              <a:rPr lang="ko-KR" altLang="en-US" dirty="0"/>
              <a:t> 개발이나 관광지 마케팅에 활용될 수 있으며</a:t>
            </a:r>
            <a:endParaRPr lang="en-US" dirty="0"/>
          </a:p>
          <a:p>
            <a:r>
              <a:rPr lang="ko-KR" altLang="en-US" dirty="0"/>
              <a:t>사용자가 촬영이나 인화를 할 때 수수료를 얻습니다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이외에도 클라우드 사용료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 기능 구독료가 저희 서비스의 비즈니스 모델이 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64013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승훈이와 아이들의 </a:t>
            </a:r>
            <a:r>
              <a:rPr lang="ko-KR" altLang="en-US" dirty="0" err="1"/>
              <a:t>치즈한장이었습니다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8819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치즈한장이 등장한 개요는 이렇습니다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관광지나 야외 </a:t>
            </a:r>
            <a:r>
              <a:rPr lang="ko-KR" altLang="en-US" dirty="0" err="1"/>
              <a:t>포토존에</a:t>
            </a:r>
            <a:r>
              <a:rPr lang="ko-KR" altLang="en-US" dirty="0"/>
              <a:t> 간 사람이라면</a:t>
            </a:r>
            <a:r>
              <a:rPr lang="en-US" altLang="ko-KR" dirty="0"/>
              <a:t>,</a:t>
            </a:r>
            <a:r>
              <a:rPr lang="ko-KR" altLang="en-US" dirty="0"/>
              <a:t> 누구나 멋진 사진을 남기고 싶어할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우리는 곧</a:t>
            </a:r>
            <a:r>
              <a:rPr lang="en-US" altLang="ko-KR" dirty="0"/>
              <a:t>,</a:t>
            </a:r>
            <a:r>
              <a:rPr lang="ko-KR" altLang="en-US" dirty="0"/>
              <a:t> 다음과 같은 문제를 직면하게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사진을 찍어줄 사람이 필요할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사진 촬영에 익숙하지 않거나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카메라 성능이 만족스럽지 않을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그 사진을 현장에서 인화할 수도 없습니다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8825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치즈한장이 등장한 개요는 이렇습니다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관광지나 야외 </a:t>
            </a:r>
            <a:r>
              <a:rPr lang="ko-KR" altLang="en-US" dirty="0" err="1"/>
              <a:t>포토존에</a:t>
            </a:r>
            <a:r>
              <a:rPr lang="ko-KR" altLang="en-US" dirty="0"/>
              <a:t> 간 사람이라면</a:t>
            </a:r>
            <a:r>
              <a:rPr lang="en-US" altLang="ko-KR" dirty="0"/>
              <a:t>,</a:t>
            </a:r>
            <a:r>
              <a:rPr lang="ko-KR" altLang="en-US" dirty="0"/>
              <a:t> 누구나 멋진 사진을 남기고 싶어할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우리는 곧</a:t>
            </a:r>
            <a:r>
              <a:rPr lang="en-US" altLang="ko-KR" dirty="0"/>
              <a:t>,</a:t>
            </a:r>
            <a:r>
              <a:rPr lang="ko-KR" altLang="en-US" dirty="0"/>
              <a:t> 다음과 같은 문제를 직면하게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사진을 찍어줄 사람이 필요할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사진 촬영에 익숙하지 않거나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카메라 성능이 만족스럽지 않을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그 사진을 현장에서 인화할 수도 없습니다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0979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치즈한장이 등장한 개요는 이렇습니다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관광지나 야외 </a:t>
            </a:r>
            <a:r>
              <a:rPr lang="ko-KR" altLang="en-US" dirty="0" err="1"/>
              <a:t>포토존에</a:t>
            </a:r>
            <a:r>
              <a:rPr lang="ko-KR" altLang="en-US" dirty="0"/>
              <a:t> 간 사람이라면</a:t>
            </a:r>
            <a:r>
              <a:rPr lang="en-US" altLang="ko-KR" dirty="0"/>
              <a:t>,</a:t>
            </a:r>
            <a:r>
              <a:rPr lang="ko-KR" altLang="en-US" dirty="0"/>
              <a:t> 누구나 멋진 사진을 남기고 싶어할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우리는 곧</a:t>
            </a:r>
            <a:r>
              <a:rPr lang="en-US" altLang="ko-KR" dirty="0"/>
              <a:t>,</a:t>
            </a:r>
            <a:r>
              <a:rPr lang="ko-KR" altLang="en-US" dirty="0"/>
              <a:t> 다음과 같은 문제를 직면하게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사진을 찍어줄 사람이 필요할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사진 촬영에 익숙하지 않거나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카메라 성능이 만족스럽지 않을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그 사진을 현장에서 인화할 수도 없습니다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973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치즈한장이 등장한 개요는 이렇습니다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관광지나 야외 </a:t>
            </a:r>
            <a:r>
              <a:rPr lang="ko-KR" altLang="en-US" dirty="0" err="1"/>
              <a:t>포토존에</a:t>
            </a:r>
            <a:r>
              <a:rPr lang="ko-KR" altLang="en-US" dirty="0"/>
              <a:t> 간 사람이라면</a:t>
            </a:r>
            <a:r>
              <a:rPr lang="en-US" altLang="ko-KR" dirty="0"/>
              <a:t>,</a:t>
            </a:r>
            <a:r>
              <a:rPr lang="ko-KR" altLang="en-US" dirty="0"/>
              <a:t> 누구나 멋진 사진을 남기고 싶어할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우리는 곧</a:t>
            </a:r>
            <a:r>
              <a:rPr lang="en-US" altLang="ko-KR" dirty="0"/>
              <a:t>,</a:t>
            </a:r>
            <a:r>
              <a:rPr lang="ko-KR" altLang="en-US" dirty="0"/>
              <a:t> 다음과 같은 문제를 직면하게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사진을 찍어줄 사람이 필요할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사진 촬영에 익숙하지 않거나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카메라 성능이 만족스럽지 않을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그 사진을 현장에서 인화할 수도 없습니다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20796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치즈한장이 등장한 개요는 이렇습니다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관광지나 야외 </a:t>
            </a:r>
            <a:r>
              <a:rPr lang="ko-KR" altLang="en-US" dirty="0" err="1"/>
              <a:t>포토존에</a:t>
            </a:r>
            <a:r>
              <a:rPr lang="ko-KR" altLang="en-US" dirty="0"/>
              <a:t> 간 사람이라면</a:t>
            </a:r>
            <a:r>
              <a:rPr lang="en-US" altLang="ko-KR" dirty="0"/>
              <a:t>,</a:t>
            </a:r>
            <a:r>
              <a:rPr lang="ko-KR" altLang="en-US" dirty="0"/>
              <a:t> 누구나 멋진 사진을 남기고 싶어할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우리는 곧</a:t>
            </a:r>
            <a:r>
              <a:rPr lang="en-US" altLang="ko-KR" dirty="0"/>
              <a:t>,</a:t>
            </a:r>
            <a:r>
              <a:rPr lang="ko-KR" altLang="en-US" dirty="0"/>
              <a:t> 다음과 같은 문제를 직면하게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사진을 찍어줄 사람이 필요할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사진 촬영에 익숙하지 않거나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카메라 성능이 만족스럽지 않을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그 사진을 현장에서 인화할 수도 없습니다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55998-E687-A24A-BE23-C6E2FDB8CEDC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84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15A1B-8CA2-DE06-D708-EF56CC07B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85E38E-11FC-C55E-AD9B-760BEFBDA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D999F-DFE6-1400-1255-0664BEB0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2C94A-546F-FFF0-DA93-C21DF9F7C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60D16-2AB3-D881-626E-C53BE6F3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7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6C94C-C04E-DFB6-71B5-58B8A665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D186AD-AA6B-5A9D-5A70-7430CFF4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94703F-CB91-3F9E-0A9B-D63A902B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65C71-DB9E-F3AF-5BFA-94A27B205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BB8D-9177-0E29-BD63-39271E4B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45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EE1DAA-FD5D-F02E-3D67-F0356D34E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BFCCF2-8A9E-B78E-F9A3-572C7A589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16C52B-E065-0342-9828-8DED2517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6979C-EE32-3205-27E2-4AEEF583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FEE24-7231-29F9-5D5A-8ADC00FD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24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1EA5D-8E44-549C-1C3F-689ADDAC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E1B1B-B014-F61E-038F-223A295E2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3EFC64-00DF-0BD9-87E7-C088F471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17E00C-B5D7-84C7-A148-1C3C160F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B61481-7395-C5AF-A18B-1A16A031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20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B6277-39FA-7184-2B3F-790A0C0B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F07F35-1778-163A-02DE-1E228B976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71310-0861-56D2-E6E9-6B9E42B9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820253-5E48-2AAD-217F-AD148602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95C7C-925A-570E-A106-36A415CB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51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7CE9F-017F-C407-F756-DAC916CA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A08B6-FF73-87D3-B333-7D94328A1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E4B838-763B-0B97-F694-EC2E8B127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33C57-FED9-EE07-029D-7B99F3CE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5CB03B-A68A-8849-219B-299FE365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573F6-BC53-0595-954A-662A504C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6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DCFC8-7F54-48CE-E63F-8A34D1C6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9C708-8EBE-AC89-36D5-C50A5C28C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09FBA8-0657-3A27-5BA5-912A9AFFE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A2E269-1048-A862-DDFD-AADF8F0DB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20080E-2F39-A3DE-DC1A-428309843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AA303C-AACC-6F96-B8AD-BDB74099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CAFED4-345B-5CE4-6FBF-842574E7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F16070-994A-692E-AD4D-3F7C0098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6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BD3CB-DF2F-72C3-94E2-7CE9143A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680445-E336-AC7A-EA84-D0A07A6B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65448E-0E47-F550-D32C-5C2B41A9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46D494-BA16-3C4A-17C7-BBED8724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42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1D94AB-07D6-AB4F-B549-74AACE04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A6CBC5-BD47-DA28-5910-DD4695B8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EA7EC-9A7F-163B-AC3E-61529EE0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6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37C81-9439-C368-3C9B-335DD427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585C5-562C-B30B-FC2A-C1D760C8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AD4EC8-CBF5-D873-7D4D-2DDD62D92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F154AC-1034-9DE8-1475-792B9083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9F18F-0D4D-7087-4F3F-6859C637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0A49B3-B67E-2184-F069-25C32609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69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6651B-16EB-D504-BFFA-E1A242FE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3AFE80-585B-E6AE-A8C8-E671B88466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F07E3A-3DB6-9E4E-3078-951748F4A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C61EB7-7215-5DF5-BC43-94D45A52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3580C-D549-1915-427F-5972DED1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A640CD-9075-655C-D2AB-6F2FB2E0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489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C002BA-1DC6-F31F-95CA-F37B8DB1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1E839E-9D2C-0D64-949D-98F8138B7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F773F-5081-B6C8-F652-C39C70697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330AC-1FD9-444D-A068-1E8054029711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CD16A-EC70-270B-4E82-BB25446E5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DD5DBE-A34E-712C-9773-F702C5082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6D9D-B777-4E66-B057-4C71CA598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42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10" Type="http://schemas.openxmlformats.org/officeDocument/2006/relationships/image" Target="../media/image33.sv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FFFFFF"/>
            </a:gs>
            <a:gs pos="82000">
              <a:srgbClr val="FFF7DE"/>
            </a:gs>
            <a:gs pos="100000">
              <a:srgbClr val="FFF7DE"/>
            </a:gs>
            <a:gs pos="0">
              <a:srgbClr val="FFFFF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13F2C-5A5E-5B02-BDC5-730F611533A5}"/>
              </a:ext>
            </a:extLst>
          </p:cNvPr>
          <p:cNvSpPr txBox="1"/>
          <p:nvPr/>
        </p:nvSpPr>
        <p:spPr>
          <a:xfrm>
            <a:off x="4577829" y="2499669"/>
            <a:ext cx="42722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gradFill flip="none" rotWithShape="1">
                  <a:gsLst>
                    <a:gs pos="100000">
                      <a:srgbClr val="FFDD71"/>
                    </a:gs>
                    <a:gs pos="0">
                      <a:srgbClr val="F6B600"/>
                    </a:gs>
                    <a:gs pos="50000">
                      <a:srgbClr val="FFDD71"/>
                    </a:gs>
                    <a:gs pos="48000">
                      <a:srgbClr val="F6B600"/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치즈한장</a:t>
            </a:r>
            <a:endParaRPr lang="en-US" altLang="ko-KR" sz="8800" dirty="0">
              <a:gradFill flip="none" rotWithShape="1">
                <a:gsLst>
                  <a:gs pos="100000">
                    <a:srgbClr val="FFDD71"/>
                  </a:gs>
                  <a:gs pos="0">
                    <a:srgbClr val="F6B600"/>
                  </a:gs>
                  <a:gs pos="50000">
                    <a:srgbClr val="FFDD71"/>
                  </a:gs>
                  <a:gs pos="48000">
                    <a:srgbClr val="F6B600"/>
                  </a:gs>
                </a:gsLst>
                <a:lin ang="0" scaled="1"/>
                <a:tileRect/>
              </a:gra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8C49F-D37A-4DA1-6CDE-47F8B840F677}"/>
              </a:ext>
            </a:extLst>
          </p:cNvPr>
          <p:cNvSpPr txBox="1"/>
          <p:nvPr/>
        </p:nvSpPr>
        <p:spPr>
          <a:xfrm>
            <a:off x="3683298" y="4977083"/>
            <a:ext cx="4997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F6B6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Team. </a:t>
            </a:r>
            <a:r>
              <a:rPr lang="ko-KR" altLang="en-US" sz="3200" dirty="0">
                <a:solidFill>
                  <a:srgbClr val="F6B6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승훈이와 아이들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10795D-9E25-01DE-DC2C-5A26221BC5D2}"/>
              </a:ext>
            </a:extLst>
          </p:cNvPr>
          <p:cNvSpPr/>
          <p:nvPr/>
        </p:nvSpPr>
        <p:spPr>
          <a:xfrm>
            <a:off x="3513854" y="1808016"/>
            <a:ext cx="5336202" cy="584775"/>
          </a:xfrm>
          <a:prstGeom prst="rect">
            <a:avLst/>
          </a:prstGeom>
          <a:gradFill flip="none" rotWithShape="1">
            <a:gsLst>
              <a:gs pos="0">
                <a:srgbClr val="EEB000"/>
              </a:gs>
              <a:gs pos="90000">
                <a:srgbClr val="FFDD71"/>
              </a:gs>
              <a:gs pos="100000">
                <a:srgbClr val="FFE697"/>
              </a:gs>
              <a:gs pos="53000">
                <a:srgbClr val="EEB000"/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n w="19050">
                  <a:solidFill>
                    <a:srgbClr val="FFF8E3"/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2023 </a:t>
            </a:r>
            <a:r>
              <a:rPr lang="ko-KR" altLang="en-US" sz="2400" dirty="0" err="1">
                <a:ln w="19050">
                  <a:solidFill>
                    <a:srgbClr val="FFF8E3"/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캡스톤</a:t>
            </a:r>
            <a:r>
              <a:rPr lang="ko-KR" altLang="en-US" sz="2400" dirty="0">
                <a:ln w="19050">
                  <a:solidFill>
                    <a:srgbClr val="FFF8E3"/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디자인 </a:t>
            </a:r>
            <a:r>
              <a:rPr lang="en-US" altLang="ko-KR" sz="2400" dirty="0">
                <a:ln w="19050">
                  <a:solidFill>
                    <a:srgbClr val="FFF8E3"/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400" dirty="0" err="1">
                <a:ln w="19050">
                  <a:solidFill>
                    <a:srgbClr val="FFF8E3"/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김숙연</a:t>
            </a:r>
            <a:r>
              <a:rPr lang="ko-KR" altLang="en-US" sz="2400" dirty="0">
                <a:ln w="19050">
                  <a:solidFill>
                    <a:srgbClr val="FFF8E3"/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교수님</a:t>
            </a:r>
            <a:r>
              <a:rPr lang="en-US" altLang="ko-KR" sz="2400" dirty="0">
                <a:ln w="19050">
                  <a:solidFill>
                    <a:srgbClr val="FFF8E3"/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2400" dirty="0">
              <a:ln w="19050">
                <a:solidFill>
                  <a:srgbClr val="FFF8E3"/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BEC7C-32F3-DEAC-973D-4CFE52ED71F2}"/>
              </a:ext>
            </a:extLst>
          </p:cNvPr>
          <p:cNvSpPr txBox="1"/>
          <p:nvPr/>
        </p:nvSpPr>
        <p:spPr>
          <a:xfrm>
            <a:off x="1854281" y="3893108"/>
            <a:ext cx="8655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F6B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2400" dirty="0">
                <a:solidFill>
                  <a:srgbClr val="F6B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사물인터넷 기반의 야외 무인 촬영 시스템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4677903-444F-401F-25F9-619D36371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572" y="2703210"/>
            <a:ext cx="1039468" cy="10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휠체어에 앉아 태블릿을 가리키는 남성 기업인">
            <a:extLst>
              <a:ext uri="{FF2B5EF4-FFF2-40B4-BE49-F238E27FC236}">
                <a16:creationId xmlns:a16="http://schemas.microsoft.com/office/drawing/2014/main" id="{81AA7E8E-B5AA-1774-90A8-F7B584789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9" y="2690976"/>
            <a:ext cx="2210013" cy="404597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4F6BD7A-6882-3F9A-2CBE-7A78CAD3C115}"/>
              </a:ext>
            </a:extLst>
          </p:cNvPr>
          <p:cNvSpPr/>
          <p:nvPr/>
        </p:nvSpPr>
        <p:spPr>
          <a:xfrm>
            <a:off x="2241642" y="1112914"/>
            <a:ext cx="3229114" cy="1256074"/>
          </a:xfrm>
          <a:prstGeom prst="wedgeRoundRectCallout">
            <a:avLst>
              <a:gd name="adj1" fmla="val -42820"/>
              <a:gd name="adj2" fmla="val 85623"/>
              <a:gd name="adj3" fmla="val 16667"/>
            </a:avLst>
          </a:prstGeom>
          <a:solidFill>
            <a:srgbClr val="FFD56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그러면 사진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스팟이나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관광명소에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무인 촬영 시스템을 설치하자🤫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A816C-CBD0-1173-75A6-13D09FD42730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목적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E533A-8696-FCBC-4040-A72405FE6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3" name="그림 2" descr="엄지손가락을 위로 올린 젊은 남성 기업인">
            <a:extLst>
              <a:ext uri="{FF2B5EF4-FFF2-40B4-BE49-F238E27FC236}">
                <a16:creationId xmlns:a16="http://schemas.microsoft.com/office/drawing/2014/main" id="{C74CCAA5-F3AF-9E11-6C59-16D3B9071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69" y="1498330"/>
            <a:ext cx="1481384" cy="4817803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C35B702-B008-CD6A-235E-E394182F9396}"/>
              </a:ext>
            </a:extLst>
          </p:cNvPr>
          <p:cNvSpPr/>
          <p:nvPr/>
        </p:nvSpPr>
        <p:spPr>
          <a:xfrm>
            <a:off x="6096000" y="601712"/>
            <a:ext cx="3399323" cy="910638"/>
          </a:xfrm>
          <a:prstGeom prst="wedgeRoundRectCallout">
            <a:avLst>
              <a:gd name="adj1" fmla="val 58745"/>
              <a:gd name="adj2" fmla="val 2972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 혼자 관광지에서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멋진 사진을 남길 수 있어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D0A9AF28-9286-B2CB-800B-8BA60733E18D}"/>
              </a:ext>
            </a:extLst>
          </p:cNvPr>
          <p:cNvSpPr/>
          <p:nvPr/>
        </p:nvSpPr>
        <p:spPr>
          <a:xfrm>
            <a:off x="6096000" y="1743605"/>
            <a:ext cx="3399323" cy="910638"/>
          </a:xfrm>
          <a:prstGeom prst="wedgeRoundRectCallout">
            <a:avLst>
              <a:gd name="adj1" fmla="val 60073"/>
              <a:gd name="adj2" fmla="val 141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셔터만 누르면 멋진 뷰가 나오고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모습도 핸드폰으로 확인할 수 있어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68735E24-33A9-2DA4-756A-10F951541A5D}"/>
              </a:ext>
            </a:extLst>
          </p:cNvPr>
          <p:cNvSpPr/>
          <p:nvPr/>
        </p:nvSpPr>
        <p:spPr>
          <a:xfrm>
            <a:off x="6096000" y="2885497"/>
            <a:ext cx="3399323" cy="1141893"/>
          </a:xfrm>
          <a:prstGeom prst="wedgeRoundRectCallout">
            <a:avLst>
              <a:gd name="adj1" fmla="val 60073"/>
              <a:gd name="adj2" fmla="val -4197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편집 기능으로 좀 더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근육질의 몸으로 보이는 것 같고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뒤에 지나가는 사람도 지울 수 있네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F86E333-F2A7-3061-0EF7-45BB8307455A}"/>
              </a:ext>
            </a:extLst>
          </p:cNvPr>
          <p:cNvSpPr/>
          <p:nvPr/>
        </p:nvSpPr>
        <p:spPr>
          <a:xfrm>
            <a:off x="6096000" y="4258644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고품질 사진이라 마음에 들어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F34016BD-9587-9688-C3FD-26672C9ACACE}"/>
              </a:ext>
            </a:extLst>
          </p:cNvPr>
          <p:cNvSpPr/>
          <p:nvPr/>
        </p:nvSpPr>
        <p:spPr>
          <a:xfrm>
            <a:off x="6096000" y="5405495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인화해서 기념품으로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간직해야지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59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휠체어에 앉아 태블릿을 가리키는 남성 기업인">
            <a:extLst>
              <a:ext uri="{FF2B5EF4-FFF2-40B4-BE49-F238E27FC236}">
                <a16:creationId xmlns:a16="http://schemas.microsoft.com/office/drawing/2014/main" id="{81AA7E8E-B5AA-1774-90A8-F7B584789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9" y="2690976"/>
            <a:ext cx="2210013" cy="404597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4F6BD7A-6882-3F9A-2CBE-7A78CAD3C115}"/>
              </a:ext>
            </a:extLst>
          </p:cNvPr>
          <p:cNvSpPr/>
          <p:nvPr/>
        </p:nvSpPr>
        <p:spPr>
          <a:xfrm>
            <a:off x="2241642" y="1112914"/>
            <a:ext cx="3229114" cy="1256074"/>
          </a:xfrm>
          <a:prstGeom prst="wedgeRoundRectCallout">
            <a:avLst>
              <a:gd name="adj1" fmla="val -42820"/>
              <a:gd name="adj2" fmla="val 856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그러면 사진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스팟이나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관광명소에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무인 촬영 시스템을 설치하자🤫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A816C-CBD0-1173-75A6-13D09FD42730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목적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E533A-8696-FCBC-4040-A72405FE6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3" name="그림 2" descr="엄지손가락을 위로 올린 젊은 남성 기업인">
            <a:extLst>
              <a:ext uri="{FF2B5EF4-FFF2-40B4-BE49-F238E27FC236}">
                <a16:creationId xmlns:a16="http://schemas.microsoft.com/office/drawing/2014/main" id="{C74CCAA5-F3AF-9E11-6C59-16D3B9071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69" y="1498330"/>
            <a:ext cx="1481384" cy="4817803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C35B702-B008-CD6A-235E-E394182F9396}"/>
              </a:ext>
            </a:extLst>
          </p:cNvPr>
          <p:cNvSpPr/>
          <p:nvPr/>
        </p:nvSpPr>
        <p:spPr>
          <a:xfrm>
            <a:off x="6096000" y="601712"/>
            <a:ext cx="3399323" cy="910638"/>
          </a:xfrm>
          <a:prstGeom prst="wedgeRoundRectCallout">
            <a:avLst>
              <a:gd name="adj1" fmla="val 58745"/>
              <a:gd name="adj2" fmla="val 29728"/>
              <a:gd name="adj3" fmla="val 16667"/>
            </a:avLst>
          </a:prstGeom>
          <a:solidFill>
            <a:srgbClr val="FFD56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 혼자 관광지에서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멋진 사진을 남길 수 있어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D0A9AF28-9286-B2CB-800B-8BA60733E18D}"/>
              </a:ext>
            </a:extLst>
          </p:cNvPr>
          <p:cNvSpPr/>
          <p:nvPr/>
        </p:nvSpPr>
        <p:spPr>
          <a:xfrm>
            <a:off x="6096000" y="1743605"/>
            <a:ext cx="3399323" cy="910638"/>
          </a:xfrm>
          <a:prstGeom prst="wedgeRoundRectCallout">
            <a:avLst>
              <a:gd name="adj1" fmla="val 60073"/>
              <a:gd name="adj2" fmla="val 141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셔터만 누르면 멋진 뷰가 나오고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모습도 핸드폰으로 확인할 수 있어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68735E24-33A9-2DA4-756A-10F951541A5D}"/>
              </a:ext>
            </a:extLst>
          </p:cNvPr>
          <p:cNvSpPr/>
          <p:nvPr/>
        </p:nvSpPr>
        <p:spPr>
          <a:xfrm>
            <a:off x="6096000" y="2885497"/>
            <a:ext cx="3399323" cy="1141893"/>
          </a:xfrm>
          <a:prstGeom prst="wedgeRoundRectCallout">
            <a:avLst>
              <a:gd name="adj1" fmla="val 60073"/>
              <a:gd name="adj2" fmla="val -4197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편집 기능으로 좀 더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근육질의 몸으로 보이는 것 같고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뒤에 지나가는 사람도 지울 수 있네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F86E333-F2A7-3061-0EF7-45BB8307455A}"/>
              </a:ext>
            </a:extLst>
          </p:cNvPr>
          <p:cNvSpPr/>
          <p:nvPr/>
        </p:nvSpPr>
        <p:spPr>
          <a:xfrm>
            <a:off x="6096000" y="4258644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고품질 사진이라 마음에 들어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F34016BD-9587-9688-C3FD-26672C9ACACE}"/>
              </a:ext>
            </a:extLst>
          </p:cNvPr>
          <p:cNvSpPr/>
          <p:nvPr/>
        </p:nvSpPr>
        <p:spPr>
          <a:xfrm>
            <a:off x="6096000" y="5405495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인화해서 기념품으로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간직해야지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74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휠체어에 앉아 태블릿을 가리키는 남성 기업인">
            <a:extLst>
              <a:ext uri="{FF2B5EF4-FFF2-40B4-BE49-F238E27FC236}">
                <a16:creationId xmlns:a16="http://schemas.microsoft.com/office/drawing/2014/main" id="{81AA7E8E-B5AA-1774-90A8-F7B584789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9" y="2690976"/>
            <a:ext cx="2210013" cy="404597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4F6BD7A-6882-3F9A-2CBE-7A78CAD3C115}"/>
              </a:ext>
            </a:extLst>
          </p:cNvPr>
          <p:cNvSpPr/>
          <p:nvPr/>
        </p:nvSpPr>
        <p:spPr>
          <a:xfrm>
            <a:off x="2241642" y="1112914"/>
            <a:ext cx="3229114" cy="1256074"/>
          </a:xfrm>
          <a:prstGeom prst="wedgeRoundRectCallout">
            <a:avLst>
              <a:gd name="adj1" fmla="val -42820"/>
              <a:gd name="adj2" fmla="val 856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그러면 사진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스팟이나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관광명소에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무인 촬영 시스템을 설치하자🤫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A816C-CBD0-1173-75A6-13D09FD42730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목적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E533A-8696-FCBC-4040-A72405FE6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3" name="그림 2" descr="엄지손가락을 위로 올린 젊은 남성 기업인">
            <a:extLst>
              <a:ext uri="{FF2B5EF4-FFF2-40B4-BE49-F238E27FC236}">
                <a16:creationId xmlns:a16="http://schemas.microsoft.com/office/drawing/2014/main" id="{C74CCAA5-F3AF-9E11-6C59-16D3B9071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69" y="1498330"/>
            <a:ext cx="1481384" cy="4817803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C35B702-B008-CD6A-235E-E394182F9396}"/>
              </a:ext>
            </a:extLst>
          </p:cNvPr>
          <p:cNvSpPr/>
          <p:nvPr/>
        </p:nvSpPr>
        <p:spPr>
          <a:xfrm>
            <a:off x="6096000" y="601712"/>
            <a:ext cx="3399323" cy="910638"/>
          </a:xfrm>
          <a:prstGeom prst="wedgeRoundRectCallout">
            <a:avLst>
              <a:gd name="adj1" fmla="val 58745"/>
              <a:gd name="adj2" fmla="val 2972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 혼자 관광지에서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멋진 사진을 남길 수 있어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D0A9AF28-9286-B2CB-800B-8BA60733E18D}"/>
              </a:ext>
            </a:extLst>
          </p:cNvPr>
          <p:cNvSpPr/>
          <p:nvPr/>
        </p:nvSpPr>
        <p:spPr>
          <a:xfrm>
            <a:off x="6096000" y="1743605"/>
            <a:ext cx="3399323" cy="910638"/>
          </a:xfrm>
          <a:prstGeom prst="wedgeRoundRectCallout">
            <a:avLst>
              <a:gd name="adj1" fmla="val 60073"/>
              <a:gd name="adj2" fmla="val 1417"/>
              <a:gd name="adj3" fmla="val 16667"/>
            </a:avLst>
          </a:prstGeom>
          <a:solidFill>
            <a:srgbClr val="FFD56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셔터만 누르면 멋진 뷰가 나오고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모습도 핸드폰으로 확인할 수 있어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68735E24-33A9-2DA4-756A-10F951541A5D}"/>
              </a:ext>
            </a:extLst>
          </p:cNvPr>
          <p:cNvSpPr/>
          <p:nvPr/>
        </p:nvSpPr>
        <p:spPr>
          <a:xfrm>
            <a:off x="6096000" y="2885497"/>
            <a:ext cx="3399323" cy="1141893"/>
          </a:xfrm>
          <a:prstGeom prst="wedgeRoundRectCallout">
            <a:avLst>
              <a:gd name="adj1" fmla="val 60073"/>
              <a:gd name="adj2" fmla="val -4197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편집 기능으로 좀 더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근육질의 몸으로 보이는 것 같고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뒤에 지나가는 사람도 지울 수 있네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F86E333-F2A7-3061-0EF7-45BB8307455A}"/>
              </a:ext>
            </a:extLst>
          </p:cNvPr>
          <p:cNvSpPr/>
          <p:nvPr/>
        </p:nvSpPr>
        <p:spPr>
          <a:xfrm>
            <a:off x="6096000" y="4258644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고품질 사진이라 마음에 들어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F34016BD-9587-9688-C3FD-26672C9ACACE}"/>
              </a:ext>
            </a:extLst>
          </p:cNvPr>
          <p:cNvSpPr/>
          <p:nvPr/>
        </p:nvSpPr>
        <p:spPr>
          <a:xfrm>
            <a:off x="6096000" y="5405495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인화해서 기념품으로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간직해야지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04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휠체어에 앉아 태블릿을 가리키는 남성 기업인">
            <a:extLst>
              <a:ext uri="{FF2B5EF4-FFF2-40B4-BE49-F238E27FC236}">
                <a16:creationId xmlns:a16="http://schemas.microsoft.com/office/drawing/2014/main" id="{81AA7E8E-B5AA-1774-90A8-F7B584789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9" y="2690976"/>
            <a:ext cx="2210013" cy="404597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4F6BD7A-6882-3F9A-2CBE-7A78CAD3C115}"/>
              </a:ext>
            </a:extLst>
          </p:cNvPr>
          <p:cNvSpPr/>
          <p:nvPr/>
        </p:nvSpPr>
        <p:spPr>
          <a:xfrm>
            <a:off x="2241642" y="1112914"/>
            <a:ext cx="3229114" cy="1256074"/>
          </a:xfrm>
          <a:prstGeom prst="wedgeRoundRectCallout">
            <a:avLst>
              <a:gd name="adj1" fmla="val -42820"/>
              <a:gd name="adj2" fmla="val 856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그러면 사진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스팟이나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관광명소에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무인 촬영 시스템을 설치하자🤫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A816C-CBD0-1173-75A6-13D09FD42730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목적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E533A-8696-FCBC-4040-A72405FE6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3" name="그림 2" descr="엄지손가락을 위로 올린 젊은 남성 기업인">
            <a:extLst>
              <a:ext uri="{FF2B5EF4-FFF2-40B4-BE49-F238E27FC236}">
                <a16:creationId xmlns:a16="http://schemas.microsoft.com/office/drawing/2014/main" id="{C74CCAA5-F3AF-9E11-6C59-16D3B9071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69" y="1498330"/>
            <a:ext cx="1481384" cy="4817803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C35B702-B008-CD6A-235E-E394182F9396}"/>
              </a:ext>
            </a:extLst>
          </p:cNvPr>
          <p:cNvSpPr/>
          <p:nvPr/>
        </p:nvSpPr>
        <p:spPr>
          <a:xfrm>
            <a:off x="6096000" y="601712"/>
            <a:ext cx="3399323" cy="910638"/>
          </a:xfrm>
          <a:prstGeom prst="wedgeRoundRectCallout">
            <a:avLst>
              <a:gd name="adj1" fmla="val 58745"/>
              <a:gd name="adj2" fmla="val 2972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 혼자 관광지에서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멋진 사진을 남길 수 있어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D0A9AF28-9286-B2CB-800B-8BA60733E18D}"/>
              </a:ext>
            </a:extLst>
          </p:cNvPr>
          <p:cNvSpPr/>
          <p:nvPr/>
        </p:nvSpPr>
        <p:spPr>
          <a:xfrm>
            <a:off x="6096000" y="1743605"/>
            <a:ext cx="3399323" cy="910638"/>
          </a:xfrm>
          <a:prstGeom prst="wedgeRoundRectCallout">
            <a:avLst>
              <a:gd name="adj1" fmla="val 60073"/>
              <a:gd name="adj2" fmla="val 141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셔터만 누르면 멋진 뷰가 나오고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모습도 핸드폰으로 확인할 수 있어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68735E24-33A9-2DA4-756A-10F951541A5D}"/>
              </a:ext>
            </a:extLst>
          </p:cNvPr>
          <p:cNvSpPr/>
          <p:nvPr/>
        </p:nvSpPr>
        <p:spPr>
          <a:xfrm>
            <a:off x="6096000" y="2885497"/>
            <a:ext cx="3399323" cy="1141893"/>
          </a:xfrm>
          <a:prstGeom prst="wedgeRoundRectCallout">
            <a:avLst>
              <a:gd name="adj1" fmla="val 60073"/>
              <a:gd name="adj2" fmla="val -41971"/>
              <a:gd name="adj3" fmla="val 16667"/>
            </a:avLst>
          </a:prstGeom>
          <a:solidFill>
            <a:srgbClr val="FFD56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편집 기능으로 좀 더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근육질의 몸으로 보이는 것 같고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뒤에 지나가는 사람도 지울 수 있네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F86E333-F2A7-3061-0EF7-45BB8307455A}"/>
              </a:ext>
            </a:extLst>
          </p:cNvPr>
          <p:cNvSpPr/>
          <p:nvPr/>
        </p:nvSpPr>
        <p:spPr>
          <a:xfrm>
            <a:off x="6096000" y="4258644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고품질 사진이라 마음에 들어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F34016BD-9587-9688-C3FD-26672C9ACACE}"/>
              </a:ext>
            </a:extLst>
          </p:cNvPr>
          <p:cNvSpPr/>
          <p:nvPr/>
        </p:nvSpPr>
        <p:spPr>
          <a:xfrm>
            <a:off x="6096000" y="5405495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인화해서 기념품으로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간직해야지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531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휠체어에 앉아 태블릿을 가리키는 남성 기업인">
            <a:extLst>
              <a:ext uri="{FF2B5EF4-FFF2-40B4-BE49-F238E27FC236}">
                <a16:creationId xmlns:a16="http://schemas.microsoft.com/office/drawing/2014/main" id="{81AA7E8E-B5AA-1774-90A8-F7B584789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9" y="2690976"/>
            <a:ext cx="2210013" cy="404597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4F6BD7A-6882-3F9A-2CBE-7A78CAD3C115}"/>
              </a:ext>
            </a:extLst>
          </p:cNvPr>
          <p:cNvSpPr/>
          <p:nvPr/>
        </p:nvSpPr>
        <p:spPr>
          <a:xfrm>
            <a:off x="2241642" y="1112914"/>
            <a:ext cx="3229114" cy="1256074"/>
          </a:xfrm>
          <a:prstGeom prst="wedgeRoundRectCallout">
            <a:avLst>
              <a:gd name="adj1" fmla="val -42820"/>
              <a:gd name="adj2" fmla="val 856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그러면 사진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스팟이나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관광명소에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무인 촬영 시스템을 설치하자🤫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A816C-CBD0-1173-75A6-13D09FD42730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목적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E533A-8696-FCBC-4040-A72405FE6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3" name="그림 2" descr="엄지손가락을 위로 올린 젊은 남성 기업인">
            <a:extLst>
              <a:ext uri="{FF2B5EF4-FFF2-40B4-BE49-F238E27FC236}">
                <a16:creationId xmlns:a16="http://schemas.microsoft.com/office/drawing/2014/main" id="{C74CCAA5-F3AF-9E11-6C59-16D3B9071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69" y="1498330"/>
            <a:ext cx="1481384" cy="4817803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C35B702-B008-CD6A-235E-E394182F9396}"/>
              </a:ext>
            </a:extLst>
          </p:cNvPr>
          <p:cNvSpPr/>
          <p:nvPr/>
        </p:nvSpPr>
        <p:spPr>
          <a:xfrm>
            <a:off x="6096000" y="601712"/>
            <a:ext cx="3399323" cy="910638"/>
          </a:xfrm>
          <a:prstGeom prst="wedgeRoundRectCallout">
            <a:avLst>
              <a:gd name="adj1" fmla="val 58745"/>
              <a:gd name="adj2" fmla="val 2972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 혼자 관광지에서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멋진 사진을 남길 수 있어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D0A9AF28-9286-B2CB-800B-8BA60733E18D}"/>
              </a:ext>
            </a:extLst>
          </p:cNvPr>
          <p:cNvSpPr/>
          <p:nvPr/>
        </p:nvSpPr>
        <p:spPr>
          <a:xfrm>
            <a:off x="6096000" y="1743605"/>
            <a:ext cx="3399323" cy="910638"/>
          </a:xfrm>
          <a:prstGeom prst="wedgeRoundRectCallout">
            <a:avLst>
              <a:gd name="adj1" fmla="val 60073"/>
              <a:gd name="adj2" fmla="val 141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셔터만 누르면 멋진 뷰가 나오고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모습도 핸드폰으로 확인할 수 있어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68735E24-33A9-2DA4-756A-10F951541A5D}"/>
              </a:ext>
            </a:extLst>
          </p:cNvPr>
          <p:cNvSpPr/>
          <p:nvPr/>
        </p:nvSpPr>
        <p:spPr>
          <a:xfrm>
            <a:off x="6096000" y="2885497"/>
            <a:ext cx="3399323" cy="1141893"/>
          </a:xfrm>
          <a:prstGeom prst="wedgeRoundRectCallout">
            <a:avLst>
              <a:gd name="adj1" fmla="val 60073"/>
              <a:gd name="adj2" fmla="val -4197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편집 기능으로 좀 더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근육질의 몸으로 보이는 것 같고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뒤에 지나가는 사람도 지울 수 있네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F86E333-F2A7-3061-0EF7-45BB8307455A}"/>
              </a:ext>
            </a:extLst>
          </p:cNvPr>
          <p:cNvSpPr/>
          <p:nvPr/>
        </p:nvSpPr>
        <p:spPr>
          <a:xfrm>
            <a:off x="6096000" y="4258644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rgbClr val="FFD56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고품질 사진이라 마음에 들어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F34016BD-9587-9688-C3FD-26672C9ACACE}"/>
              </a:ext>
            </a:extLst>
          </p:cNvPr>
          <p:cNvSpPr/>
          <p:nvPr/>
        </p:nvSpPr>
        <p:spPr>
          <a:xfrm>
            <a:off x="6096000" y="5405495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인화해서 기념품으로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간직해야지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955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휠체어에 앉아 태블릿을 가리키는 남성 기업인">
            <a:extLst>
              <a:ext uri="{FF2B5EF4-FFF2-40B4-BE49-F238E27FC236}">
                <a16:creationId xmlns:a16="http://schemas.microsoft.com/office/drawing/2014/main" id="{81AA7E8E-B5AA-1774-90A8-F7B584789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9" y="2690976"/>
            <a:ext cx="2210013" cy="404597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4F6BD7A-6882-3F9A-2CBE-7A78CAD3C115}"/>
              </a:ext>
            </a:extLst>
          </p:cNvPr>
          <p:cNvSpPr/>
          <p:nvPr/>
        </p:nvSpPr>
        <p:spPr>
          <a:xfrm>
            <a:off x="2241642" y="1112914"/>
            <a:ext cx="3229114" cy="1256074"/>
          </a:xfrm>
          <a:prstGeom prst="wedgeRoundRectCallout">
            <a:avLst>
              <a:gd name="adj1" fmla="val -42820"/>
              <a:gd name="adj2" fmla="val 856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그러면 사진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스팟이나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관광명소에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무인 촬영 시스템을 설치하자🤫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A816C-CBD0-1173-75A6-13D09FD42730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목적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E533A-8696-FCBC-4040-A72405FE6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3" name="그림 2" descr="엄지손가락을 위로 올린 젊은 남성 기업인">
            <a:extLst>
              <a:ext uri="{FF2B5EF4-FFF2-40B4-BE49-F238E27FC236}">
                <a16:creationId xmlns:a16="http://schemas.microsoft.com/office/drawing/2014/main" id="{C74CCAA5-F3AF-9E11-6C59-16D3B9071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69" y="1498330"/>
            <a:ext cx="1481384" cy="4817803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C35B702-B008-CD6A-235E-E394182F9396}"/>
              </a:ext>
            </a:extLst>
          </p:cNvPr>
          <p:cNvSpPr/>
          <p:nvPr/>
        </p:nvSpPr>
        <p:spPr>
          <a:xfrm>
            <a:off x="6096000" y="601712"/>
            <a:ext cx="3399323" cy="910638"/>
          </a:xfrm>
          <a:prstGeom prst="wedgeRoundRectCallout">
            <a:avLst>
              <a:gd name="adj1" fmla="val 58745"/>
              <a:gd name="adj2" fmla="val 2972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 혼자 관광지에서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멋진 사진을 남길 수 있어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D0A9AF28-9286-B2CB-800B-8BA60733E18D}"/>
              </a:ext>
            </a:extLst>
          </p:cNvPr>
          <p:cNvSpPr/>
          <p:nvPr/>
        </p:nvSpPr>
        <p:spPr>
          <a:xfrm>
            <a:off x="6096000" y="1743605"/>
            <a:ext cx="3399323" cy="910638"/>
          </a:xfrm>
          <a:prstGeom prst="wedgeRoundRectCallout">
            <a:avLst>
              <a:gd name="adj1" fmla="val 60073"/>
              <a:gd name="adj2" fmla="val 141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셔터만 누르면 멋진 뷰가 나오고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모습도 핸드폰으로 확인할 수 있어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68735E24-33A9-2DA4-756A-10F951541A5D}"/>
              </a:ext>
            </a:extLst>
          </p:cNvPr>
          <p:cNvSpPr/>
          <p:nvPr/>
        </p:nvSpPr>
        <p:spPr>
          <a:xfrm>
            <a:off x="6096000" y="2885497"/>
            <a:ext cx="3399323" cy="1141893"/>
          </a:xfrm>
          <a:prstGeom prst="wedgeRoundRectCallout">
            <a:avLst>
              <a:gd name="adj1" fmla="val 60073"/>
              <a:gd name="adj2" fmla="val -4197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편집 기능으로 좀 더</a:t>
            </a:r>
            <a:b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근육질의 몸으로 보이는 것 같고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뒤에 지나가는 사람도 지울 수 있네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F86E333-F2A7-3061-0EF7-45BB8307455A}"/>
              </a:ext>
            </a:extLst>
          </p:cNvPr>
          <p:cNvSpPr/>
          <p:nvPr/>
        </p:nvSpPr>
        <p:spPr>
          <a:xfrm>
            <a:off x="6096000" y="4258644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고품질 사진이라 마음에 들어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F34016BD-9587-9688-C3FD-26672C9ACACE}"/>
              </a:ext>
            </a:extLst>
          </p:cNvPr>
          <p:cNvSpPr/>
          <p:nvPr/>
        </p:nvSpPr>
        <p:spPr>
          <a:xfrm>
            <a:off x="6096000" y="5405495"/>
            <a:ext cx="3399323" cy="910638"/>
          </a:xfrm>
          <a:prstGeom prst="wedgeRoundRectCallout">
            <a:avLst>
              <a:gd name="adj1" fmla="val 55424"/>
              <a:gd name="adj2" fmla="val -44450"/>
              <a:gd name="adj3" fmla="val 16667"/>
            </a:avLst>
          </a:prstGeom>
          <a:solidFill>
            <a:srgbClr val="FFD56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인화해서 기념품으로 </a:t>
            </a:r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간직해야지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73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4C9E10-69FD-D92A-7FEA-AD855DC7B36F}"/>
              </a:ext>
            </a:extLst>
          </p:cNvPr>
          <p:cNvSpPr/>
          <p:nvPr/>
        </p:nvSpPr>
        <p:spPr>
          <a:xfrm>
            <a:off x="5087599" y="3542421"/>
            <a:ext cx="1504980" cy="4321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00D3EF-FC65-038C-4868-4CC8C9A265AA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설명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A49A38B-0BFE-16F1-8A82-B9AA18905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6" name="그림 15" descr="휠체어에 앉아 전화를 사용하는 남성 기업인">
            <a:extLst>
              <a:ext uri="{FF2B5EF4-FFF2-40B4-BE49-F238E27FC236}">
                <a16:creationId xmlns:a16="http://schemas.microsoft.com/office/drawing/2014/main" id="{24BF1EEA-F8D5-22E4-FE02-B6359FEEF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1" y="2198499"/>
            <a:ext cx="2548305" cy="464236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5664FF6-FBCD-9B48-6122-2C877A50BE7A}"/>
              </a:ext>
            </a:extLst>
          </p:cNvPr>
          <p:cNvGrpSpPr/>
          <p:nvPr/>
        </p:nvGrpSpPr>
        <p:grpSpPr>
          <a:xfrm>
            <a:off x="846665" y="2483556"/>
            <a:ext cx="3125973" cy="4374444"/>
            <a:chOff x="846665" y="1696143"/>
            <a:chExt cx="3688657" cy="516185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4DC34C7-4C6D-9009-7DAE-00ACF2D87BAB}"/>
                </a:ext>
              </a:extLst>
            </p:cNvPr>
            <p:cNvSpPr/>
            <p:nvPr/>
          </p:nvSpPr>
          <p:spPr>
            <a:xfrm>
              <a:off x="2844800" y="5350800"/>
              <a:ext cx="67734" cy="1495778"/>
            </a:xfrm>
            <a:prstGeom prst="rect">
              <a:avLst/>
            </a:prstGeom>
            <a:solidFill>
              <a:srgbClr val="817C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54F0DEA-7173-3387-44BE-A25257339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469" b="99609" l="9961" r="89844">
                          <a14:foregroundMark x1="78711" y1="20801" x2="51660" y2="21289"/>
                          <a14:foregroundMark x1="81641" y1="77539" x2="61328" y2="88672"/>
                          <a14:foregroundMark x1="61328" y1="88672" x2="25879" y2="81641"/>
                          <a14:foregroundMark x1="53320" y1="89551" x2="53320" y2="97461"/>
                          <a14:foregroundMark x1="63379" y1="93359" x2="60840" y2="99121"/>
                          <a14:foregroundMark x1="51660" y1="26270" x2="71680" y2="64160"/>
                          <a14:foregroundMark x1="71680" y1="64160" x2="49805" y2="72461"/>
                          <a14:foregroundMark x1="49805" y1="72461" x2="40430" y2="72461"/>
                          <a14:foregroundMark x1="59570" y1="11230" x2="59180" y2="18750"/>
                          <a14:foregroundMark x1="71680" y1="8789" x2="70801" y2="17090"/>
                          <a14:foregroundMark x1="61719" y1="8301" x2="50000" y2="7910"/>
                          <a14:foregroundMark x1="59570" y1="7910" x2="49219" y2="7910"/>
                          <a14:foregroundMark x1="58301" y1="5469" x2="50879" y2="6250"/>
                          <a14:foregroundMark x1="88825" y1="48730" x2="89160" y2="52930"/>
                          <a14:foregroundMark x1="87500" y1="32129" x2="88459" y2="44141"/>
                          <a14:foregroundMark x1="86621" y1="27051" x2="86230" y2="77051"/>
                          <a14:foregroundMark x1="85449" y1="28809" x2="87109" y2="48340"/>
                          <a14:foregroundMark x1="87891" y1="26270" x2="87891" y2="32129"/>
                          <a14:foregroundMark x1="82129" y1="85449" x2="84180" y2="99609"/>
                          <a14:backgroundMark x1="90039" y1="44141" x2="90039" y2="48730"/>
                          <a14:backgroundMark x1="90820" y1="33789" x2="90820" y2="378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846665" y="1696143"/>
              <a:ext cx="3688657" cy="3688657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633855-E8EF-D4C0-A6F6-8FC71DB1F9DE}"/>
                </a:ext>
              </a:extLst>
            </p:cNvPr>
            <p:cNvSpPr/>
            <p:nvPr/>
          </p:nvSpPr>
          <p:spPr>
            <a:xfrm>
              <a:off x="2368183" y="5345085"/>
              <a:ext cx="67734" cy="1495778"/>
            </a:xfrm>
            <a:prstGeom prst="rect">
              <a:avLst/>
            </a:prstGeom>
            <a:solidFill>
              <a:srgbClr val="949C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738D17-A5F0-6ED8-6C09-91A5830B63BA}"/>
                </a:ext>
              </a:extLst>
            </p:cNvPr>
            <p:cNvSpPr/>
            <p:nvPr/>
          </p:nvSpPr>
          <p:spPr>
            <a:xfrm>
              <a:off x="2415823" y="5161857"/>
              <a:ext cx="428977" cy="1696143"/>
            </a:xfrm>
            <a:prstGeom prst="rect">
              <a:avLst/>
            </a:prstGeom>
            <a:solidFill>
              <a:srgbClr val="1D17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0C9EAA-BAA4-2347-AD2B-CCED12F2CD6C}"/>
                </a:ext>
              </a:extLst>
            </p:cNvPr>
            <p:cNvSpPr/>
            <p:nvPr/>
          </p:nvSpPr>
          <p:spPr>
            <a:xfrm>
              <a:off x="3166257" y="5345085"/>
              <a:ext cx="67734" cy="1495778"/>
            </a:xfrm>
            <a:prstGeom prst="rect">
              <a:avLst/>
            </a:prstGeom>
            <a:solidFill>
              <a:srgbClr val="28222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3005C5E-755F-442B-0286-A67D46195A86}"/>
                </a:ext>
              </a:extLst>
            </p:cNvPr>
            <p:cNvSpPr/>
            <p:nvPr/>
          </p:nvSpPr>
          <p:spPr>
            <a:xfrm>
              <a:off x="3233991" y="5345085"/>
              <a:ext cx="67734" cy="1495778"/>
            </a:xfrm>
            <a:prstGeom prst="rect">
              <a:avLst/>
            </a:prstGeom>
            <a:solidFill>
              <a:srgbClr val="57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4040B7-DB63-426D-3FD0-A17DABE76120}"/>
                </a:ext>
              </a:extLst>
            </p:cNvPr>
            <p:cNvSpPr/>
            <p:nvPr/>
          </p:nvSpPr>
          <p:spPr>
            <a:xfrm>
              <a:off x="1436160" y="5345085"/>
              <a:ext cx="67734" cy="1495778"/>
            </a:xfrm>
            <a:prstGeom prst="rect">
              <a:avLst/>
            </a:prstGeom>
            <a:solidFill>
              <a:srgbClr val="3736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A555B69-8BA4-B369-C351-297A8D7F6403}"/>
                </a:ext>
              </a:extLst>
            </p:cNvPr>
            <p:cNvSpPr/>
            <p:nvPr/>
          </p:nvSpPr>
          <p:spPr>
            <a:xfrm>
              <a:off x="1503894" y="5345085"/>
              <a:ext cx="67734" cy="1495778"/>
            </a:xfrm>
            <a:prstGeom prst="rect">
              <a:avLst/>
            </a:prstGeom>
            <a:solidFill>
              <a:srgbClr val="22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66ED518-13F1-7C7F-58F7-20F14B62540B}"/>
                </a:ext>
              </a:extLst>
            </p:cNvPr>
            <p:cNvSpPr/>
            <p:nvPr/>
          </p:nvSpPr>
          <p:spPr>
            <a:xfrm>
              <a:off x="2889956" y="5345085"/>
              <a:ext cx="67734" cy="1495778"/>
            </a:xfrm>
            <a:prstGeom prst="rect">
              <a:avLst/>
            </a:prstGeom>
            <a:solidFill>
              <a:srgbClr val="7570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FA5D9DF-9525-C162-7D27-895C6E513D86}"/>
              </a:ext>
            </a:extLst>
          </p:cNvPr>
          <p:cNvCxnSpPr>
            <a:cxnSpLocks/>
          </p:cNvCxnSpPr>
          <p:nvPr/>
        </p:nvCxnSpPr>
        <p:spPr>
          <a:xfrm>
            <a:off x="3765176" y="4109155"/>
            <a:ext cx="4149826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FEAE3E41-9600-4203-3CD0-2EA6EF665A31}"/>
              </a:ext>
            </a:extLst>
          </p:cNvPr>
          <p:cNvSpPr/>
          <p:nvPr/>
        </p:nvSpPr>
        <p:spPr>
          <a:xfrm>
            <a:off x="5103577" y="1361067"/>
            <a:ext cx="3229114" cy="1256074"/>
          </a:xfrm>
          <a:prstGeom prst="wedgeRoundRectCallout">
            <a:avLst>
              <a:gd name="adj1" fmla="val 59679"/>
              <a:gd name="adj2" fmla="val 3186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설치된 카메라에서 보이는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내모습이 핸드폰에 나오네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😮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452B00-FF2B-CCFE-047B-566C3E7B8498}"/>
              </a:ext>
            </a:extLst>
          </p:cNvPr>
          <p:cNvSpPr txBox="1"/>
          <p:nvPr/>
        </p:nvSpPr>
        <p:spPr>
          <a:xfrm>
            <a:off x="5293895" y="3573851"/>
            <a:ext cx="1127902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원격 통신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0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0B3664-AD05-3C52-9CE7-1611D6F9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89" y="1429352"/>
            <a:ext cx="9558622" cy="42495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00D3EF-FC65-038C-4868-4CC8C9A265AA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설명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A49A38B-0BFE-16F1-8A82-B9AA18905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8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0B3664-AD05-3C52-9CE7-1611D6F9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428684"/>
            <a:ext cx="5318968" cy="23646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00D3EF-FC65-038C-4868-4CC8C9A265AA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설명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A49A38B-0BFE-16F1-8A82-B9AA18905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2FD23A-B6F2-A610-E72A-A4CF50F16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580" y="874330"/>
            <a:ext cx="4541636" cy="25546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0830BF-C876-D5DC-1B5C-B02684FB1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580" y="3611033"/>
            <a:ext cx="4544772" cy="25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89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A998C91-755D-7D1F-A8C3-1E40B5FD00F8}"/>
              </a:ext>
            </a:extLst>
          </p:cNvPr>
          <p:cNvSpPr txBox="1"/>
          <p:nvPr/>
        </p:nvSpPr>
        <p:spPr>
          <a:xfrm>
            <a:off x="856630" y="1166842"/>
            <a:ext cx="25925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800" b="1" dirty="0"/>
              <a:t>2</a:t>
            </a:r>
            <a:endParaRPr lang="en-KR" sz="288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E3B177-7A3C-BFEE-9679-3EFF074992B4}"/>
              </a:ext>
            </a:extLst>
          </p:cNvPr>
          <p:cNvGrpSpPr/>
          <p:nvPr/>
        </p:nvGrpSpPr>
        <p:grpSpPr>
          <a:xfrm>
            <a:off x="186466" y="2081554"/>
            <a:ext cx="11819068" cy="2848492"/>
            <a:chOff x="186465" y="2081554"/>
            <a:chExt cx="11819068" cy="28484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CFA926-5CAD-3CDA-452C-6AE6C1DEA11A}"/>
                </a:ext>
              </a:extLst>
            </p:cNvPr>
            <p:cNvSpPr txBox="1"/>
            <p:nvPr/>
          </p:nvSpPr>
          <p:spPr>
            <a:xfrm>
              <a:off x="186465" y="2081554"/>
              <a:ext cx="11819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과제 수행 결과</a:t>
              </a:r>
              <a:endPara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F44781-C89D-0ADA-CEDD-54D3B1769F76}"/>
                </a:ext>
              </a:extLst>
            </p:cNvPr>
            <p:cNvSpPr txBox="1"/>
            <p:nvPr/>
          </p:nvSpPr>
          <p:spPr>
            <a:xfrm>
              <a:off x="4249154" y="2960853"/>
              <a:ext cx="3196978" cy="196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작품 </a:t>
              </a:r>
              <a:r>
                <a:rPr lang="ko-KR" altLang="en-US" sz="2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기술성</a:t>
              </a:r>
              <a:endPara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457200" indent="-457200">
                <a:lnSpc>
                  <a:spcPct val="1500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시스템 구성도</a:t>
              </a:r>
              <a:endPara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457200" indent="-457200">
                <a:lnSpc>
                  <a:spcPct val="1500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주요 특징 및 시연</a:t>
              </a:r>
              <a:endPara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B2C8AF26-0AE4-EF89-B864-B6EFA750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63760">
            <a:off x="2457725" y="2760183"/>
            <a:ext cx="557030" cy="5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4844 0.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2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FFFFFF"/>
            </a:gs>
            <a:gs pos="82000">
              <a:srgbClr val="FFF7DE"/>
            </a:gs>
            <a:gs pos="100000">
              <a:srgbClr val="FFF7DE"/>
            </a:gs>
            <a:gs pos="0">
              <a:srgbClr val="FFFFF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CFA926-5CAD-3CDA-452C-6AE6C1DEA11A}"/>
              </a:ext>
            </a:extLst>
          </p:cNvPr>
          <p:cNvSpPr txBox="1"/>
          <p:nvPr/>
        </p:nvSpPr>
        <p:spPr>
          <a:xfrm>
            <a:off x="5782771" y="1379189"/>
            <a:ext cx="3846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A32449-65ED-50E4-300D-721506CE5945}"/>
              </a:ext>
            </a:extLst>
          </p:cNvPr>
          <p:cNvSpPr txBox="1"/>
          <p:nvPr/>
        </p:nvSpPr>
        <p:spPr>
          <a:xfrm>
            <a:off x="4393829" y="2555765"/>
            <a:ext cx="40848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및 팀 소개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과제 수행 결과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기대 효과 및 결론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D6635-E254-CBBF-5BDB-89E826CBF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509" y="1400455"/>
            <a:ext cx="721670" cy="7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0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D8E2CBA-AA31-3A8D-78DA-90DDD68B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5656"/>
            <a:ext cx="4176122" cy="9937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8685F8-E17E-308D-D9C1-39B9A7E554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2932133"/>
            <a:ext cx="4176122" cy="99373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DC3C978-099E-EC28-53AD-156C62B136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0" y="4128610"/>
            <a:ext cx="4176122" cy="99373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C417F8C-EE64-85FE-CD02-0E53203EF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043" y="2553643"/>
            <a:ext cx="1058334" cy="10583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EC3CEDF-7168-2493-A2B7-2E4A8E67C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750" y="2857489"/>
            <a:ext cx="1148644" cy="114864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926A36-B52C-5E03-097F-D974242D0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3500" y="2297434"/>
            <a:ext cx="1792112" cy="1792112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AFBECD9-E4FB-0746-E9C0-D0F63CC7E255}"/>
              </a:ext>
            </a:extLst>
          </p:cNvPr>
          <p:cNvCxnSpPr>
            <a:cxnSpLocks/>
          </p:cNvCxnSpPr>
          <p:nvPr/>
        </p:nvCxnSpPr>
        <p:spPr>
          <a:xfrm>
            <a:off x="7134578" y="3237531"/>
            <a:ext cx="1896533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6967BCE-633A-C336-BABD-5E5959D6C60C}"/>
              </a:ext>
            </a:extLst>
          </p:cNvPr>
          <p:cNvSpPr txBox="1"/>
          <p:nvPr/>
        </p:nvSpPr>
        <p:spPr>
          <a:xfrm>
            <a:off x="7287747" y="2804023"/>
            <a:ext cx="1501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원격 통신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32F3F4-0120-C588-7763-4D2F1C080128}"/>
              </a:ext>
            </a:extLst>
          </p:cNvPr>
          <p:cNvSpPr txBox="1"/>
          <p:nvPr/>
        </p:nvSpPr>
        <p:spPr>
          <a:xfrm>
            <a:off x="5148759" y="4295840"/>
            <a:ext cx="1501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[ </a:t>
            </a:r>
            <a:r>
              <a:rPr lang="ko-KR" altLang="en-US" sz="1400" dirty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카메라</a:t>
            </a:r>
            <a:r>
              <a:rPr lang="en-US" altLang="ko-KR" sz="1400" dirty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</a:t>
            </a:r>
            <a:r>
              <a:rPr lang="ko-KR" altLang="en-US" sz="1400" dirty="0" err="1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인화기</a:t>
            </a:r>
            <a:r>
              <a:rPr lang="ko-KR" altLang="en-US" sz="1400" dirty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]</a:t>
            </a:r>
            <a:endParaRPr lang="ko-KR" altLang="en-US" sz="1400" dirty="0">
              <a:ln>
                <a:solidFill>
                  <a:schemeClr val="tx1">
                    <a:alpha val="44000"/>
                  </a:schemeClr>
                </a:solidFill>
              </a:ln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692E67-CB2B-436A-199D-A7AFBC52D651}"/>
              </a:ext>
            </a:extLst>
          </p:cNvPr>
          <p:cNvSpPr txBox="1"/>
          <p:nvPr/>
        </p:nvSpPr>
        <p:spPr>
          <a:xfrm>
            <a:off x="9510983" y="4295841"/>
            <a:ext cx="1501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[ </a:t>
            </a:r>
            <a:r>
              <a:rPr lang="ko-KR" altLang="en-US" sz="1400" dirty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스마트폰 </a:t>
            </a:r>
            <a:r>
              <a:rPr lang="en-US" altLang="ko-KR" sz="1400" dirty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]</a:t>
            </a:r>
            <a:endParaRPr lang="ko-KR" altLang="en-US" sz="1400" dirty="0">
              <a:ln>
                <a:solidFill>
                  <a:schemeClr val="tx1">
                    <a:alpha val="44000"/>
                  </a:schemeClr>
                </a:solidFill>
              </a:ln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E4A3B8-4E1A-7A0D-7B1E-D0A35D34DE46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기술성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86630F70-88D5-AB6D-247E-7FBB3AA31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6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D8E2CBA-AA31-3A8D-78DA-90DDD68BF8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735656"/>
            <a:ext cx="4176122" cy="9937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8685F8-E17E-308D-D9C1-39B9A7E554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32133"/>
            <a:ext cx="4176122" cy="99373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DC3C978-099E-EC28-53AD-156C62B136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0" y="4128610"/>
            <a:ext cx="4176122" cy="9937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4657DB-EC83-32F8-E0CD-DCA82EE86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457159" y="1686370"/>
            <a:ext cx="1632183" cy="3485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1343B4-B986-EBFC-86BF-C422B1F53F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949" y="2412184"/>
            <a:ext cx="3485259" cy="2013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695C84-1426-F0AC-6E4C-CFD5422E9620}"/>
              </a:ext>
            </a:extLst>
          </p:cNvPr>
          <p:cNvSpPr txBox="1"/>
          <p:nvPr/>
        </p:nvSpPr>
        <p:spPr>
          <a:xfrm>
            <a:off x="6694274" y="4747845"/>
            <a:ext cx="297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웹 어플리케이션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치즈한장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을</a:t>
            </a:r>
            <a:b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</a:b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이용해 찍는 모습</a:t>
            </a:r>
          </a:p>
        </p:txBody>
      </p:sp>
      <p:pic>
        <p:nvPicPr>
          <p:cNvPr id="5" name="Picture 4" descr="Press Kit | WebRTC">
            <a:extLst>
              <a:ext uri="{FF2B5EF4-FFF2-40B4-BE49-F238E27FC236}">
                <a16:creationId xmlns:a16="http://schemas.microsoft.com/office/drawing/2014/main" id="{AB8A3299-238C-F81D-EF64-8314FB00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75" y="1269290"/>
            <a:ext cx="913185" cy="109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3C422-7AC7-DDA5-3D81-C128AB7E36BE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기술성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BE1FE26-6B38-F551-3AB1-81C0938FED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22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D8E2CBA-AA31-3A8D-78DA-90DDD68BF8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735656"/>
            <a:ext cx="4176122" cy="9937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8685F8-E17E-308D-D9C1-39B9A7E554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2932133"/>
            <a:ext cx="4176122" cy="99373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DC3C978-099E-EC28-53AD-156C62B136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28610"/>
            <a:ext cx="4176122" cy="99373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52D6E49-0B2E-3D5C-38D4-955F11AB15B2}"/>
              </a:ext>
            </a:extLst>
          </p:cNvPr>
          <p:cNvGrpSpPr/>
          <p:nvPr/>
        </p:nvGrpSpPr>
        <p:grpSpPr>
          <a:xfrm>
            <a:off x="4897598" y="1808678"/>
            <a:ext cx="3058779" cy="2402930"/>
            <a:chOff x="5208432" y="2406138"/>
            <a:chExt cx="2234406" cy="17553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52608A-DDEE-1136-4402-41315D0C5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602" t="4803" r="8929" b="5146"/>
            <a:stretch/>
          </p:blipFill>
          <p:spPr>
            <a:xfrm>
              <a:off x="5208432" y="2406138"/>
              <a:ext cx="2234406" cy="1755315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E1911A6-99F7-119E-D410-629A9622A7F0}"/>
                </a:ext>
              </a:extLst>
            </p:cNvPr>
            <p:cNvSpPr/>
            <p:nvPr/>
          </p:nvSpPr>
          <p:spPr>
            <a:xfrm>
              <a:off x="6339905" y="2460210"/>
              <a:ext cx="550199" cy="7607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4D1475-BFDB-E5B1-D8BC-524C57A05F6F}"/>
              </a:ext>
            </a:extLst>
          </p:cNvPr>
          <p:cNvGrpSpPr/>
          <p:nvPr/>
        </p:nvGrpSpPr>
        <p:grpSpPr>
          <a:xfrm>
            <a:off x="8542684" y="1808678"/>
            <a:ext cx="3058779" cy="2402930"/>
            <a:chOff x="6983569" y="3250952"/>
            <a:chExt cx="2234406" cy="175531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4DD9907-AE77-082E-2F58-A84A5BD14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807" t="5720" r="8724" b="4229"/>
            <a:stretch/>
          </p:blipFill>
          <p:spPr>
            <a:xfrm>
              <a:off x="6983569" y="3250952"/>
              <a:ext cx="2234406" cy="17553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9AF5874-CF86-E823-A9DF-0B12FC80B131}"/>
                </a:ext>
              </a:extLst>
            </p:cNvPr>
            <p:cNvSpPr/>
            <p:nvPr/>
          </p:nvSpPr>
          <p:spPr>
            <a:xfrm>
              <a:off x="8116290" y="3309436"/>
              <a:ext cx="547008" cy="756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B14BE8-0FC4-D9D7-B115-6F281B7CFA70}"/>
              </a:ext>
            </a:extLst>
          </p:cNvPr>
          <p:cNvSpPr/>
          <p:nvPr/>
        </p:nvSpPr>
        <p:spPr>
          <a:xfrm>
            <a:off x="6989571" y="5131757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몸매 보정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46DB1F-64FA-D6A6-A799-71E43B27E600}"/>
              </a:ext>
            </a:extLst>
          </p:cNvPr>
          <p:cNvSpPr/>
          <p:nvPr/>
        </p:nvSpPr>
        <p:spPr>
          <a:xfrm>
            <a:off x="8612786" y="5131757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피부 보정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7F5B40-90DD-9C2C-4FAD-5E9779CA2BB6}"/>
              </a:ext>
            </a:extLst>
          </p:cNvPr>
          <p:cNvSpPr/>
          <p:nvPr/>
        </p:nvSpPr>
        <p:spPr>
          <a:xfrm>
            <a:off x="5363830" y="5131757"/>
            <a:ext cx="1459288" cy="541867"/>
          </a:xfrm>
          <a:prstGeom prst="rect">
            <a:avLst/>
          </a:prstGeom>
          <a:gradFill flip="none" rotWithShape="1">
            <a:gsLst>
              <a:gs pos="82000">
                <a:srgbClr val="32BA7C"/>
              </a:gs>
              <a:gs pos="84000">
                <a:srgbClr val="0AA06E"/>
              </a:gs>
              <a:gs pos="100000">
                <a:srgbClr val="0AA06E"/>
              </a:gs>
              <a:gs pos="0">
                <a:srgbClr val="32BA7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피사체 제거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B44976-8D12-5CEA-AE60-039314A7C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3907" y="5143429"/>
            <a:ext cx="518522" cy="518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BA996C-CC64-CF02-7E74-6931FE1243C5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기술성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7091E6B-874D-0D0D-30AC-0E54BAABC2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sp>
        <p:nvSpPr>
          <p:cNvPr id="3" name="화살표: 위쪽 21">
            <a:extLst>
              <a:ext uri="{FF2B5EF4-FFF2-40B4-BE49-F238E27FC236}">
                <a16:creationId xmlns:a16="http://schemas.microsoft.com/office/drawing/2014/main" id="{6FB47A99-9F05-4D3D-E17C-76F560941EBF}"/>
              </a:ext>
            </a:extLst>
          </p:cNvPr>
          <p:cNvSpPr/>
          <p:nvPr/>
        </p:nvSpPr>
        <p:spPr>
          <a:xfrm rot="5400000">
            <a:off x="8068777" y="2801251"/>
            <a:ext cx="361507" cy="393405"/>
          </a:xfrm>
          <a:prstGeom prst="upArrow">
            <a:avLst/>
          </a:prstGeom>
          <a:gradFill flip="none" rotWithShape="1">
            <a:gsLst>
              <a:gs pos="53000">
                <a:srgbClr val="32BA7C"/>
              </a:gs>
              <a:gs pos="54000">
                <a:srgbClr val="0AA06E"/>
              </a:gs>
              <a:gs pos="100000">
                <a:srgbClr val="0AA06E"/>
              </a:gs>
              <a:gs pos="0">
                <a:srgbClr val="32BA7C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59F70-ECDB-9F74-3C2D-69C9EBBBDBDF}"/>
              </a:ext>
            </a:extLst>
          </p:cNvPr>
          <p:cNvSpPr txBox="1"/>
          <p:nvPr/>
        </p:nvSpPr>
        <p:spPr>
          <a:xfrm>
            <a:off x="5316869" y="4415732"/>
            <a:ext cx="236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before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F833BF-4486-093A-D8A0-FD36CD06533A}"/>
              </a:ext>
            </a:extLst>
          </p:cNvPr>
          <p:cNvSpPr txBox="1"/>
          <p:nvPr/>
        </p:nvSpPr>
        <p:spPr>
          <a:xfrm>
            <a:off x="9055804" y="4415732"/>
            <a:ext cx="236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after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7" name="직사각형 9">
            <a:extLst>
              <a:ext uri="{FF2B5EF4-FFF2-40B4-BE49-F238E27FC236}">
                <a16:creationId xmlns:a16="http://schemas.microsoft.com/office/drawing/2014/main" id="{1E32DDAE-724B-7B9D-8450-A196641146B3}"/>
              </a:ext>
            </a:extLst>
          </p:cNvPr>
          <p:cNvSpPr/>
          <p:nvPr/>
        </p:nvSpPr>
        <p:spPr>
          <a:xfrm>
            <a:off x="10236000" y="5131757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포즈 추천</a:t>
            </a:r>
          </a:p>
        </p:txBody>
      </p:sp>
    </p:spTree>
    <p:extLst>
      <p:ext uri="{BB962C8B-B14F-4D97-AF65-F5344CB8AC3E}">
        <p14:creationId xmlns:p14="http://schemas.microsoft.com/office/powerpoint/2010/main" val="35026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D8E2CBA-AA31-3A8D-78DA-90DDD68BF8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735656"/>
            <a:ext cx="4176122" cy="9937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8685F8-E17E-308D-D9C1-39B9A7E554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2932133"/>
            <a:ext cx="4176122" cy="99373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DC3C978-099E-EC28-53AD-156C62B136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28610"/>
            <a:ext cx="4176122" cy="9937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B14BE8-0FC4-D9D7-B115-6F281B7CFA70}"/>
              </a:ext>
            </a:extLst>
          </p:cNvPr>
          <p:cNvSpPr/>
          <p:nvPr/>
        </p:nvSpPr>
        <p:spPr>
          <a:xfrm>
            <a:off x="6989571" y="5131757"/>
            <a:ext cx="1459288" cy="541867"/>
          </a:xfrm>
          <a:prstGeom prst="rect">
            <a:avLst/>
          </a:prstGeom>
          <a:gradFill flip="none" rotWithShape="1">
            <a:gsLst>
              <a:gs pos="82000">
                <a:srgbClr val="32BA7C"/>
              </a:gs>
              <a:gs pos="84000">
                <a:srgbClr val="0AA06E"/>
              </a:gs>
              <a:gs pos="100000">
                <a:srgbClr val="0AA06E"/>
              </a:gs>
              <a:gs pos="0">
                <a:srgbClr val="32BA7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몸매 보정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46DB1F-64FA-D6A6-A799-71E43B27E600}"/>
              </a:ext>
            </a:extLst>
          </p:cNvPr>
          <p:cNvSpPr/>
          <p:nvPr/>
        </p:nvSpPr>
        <p:spPr>
          <a:xfrm>
            <a:off x="8612786" y="5131757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피부 보정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7F5B40-90DD-9C2C-4FAD-5E9779CA2BB6}"/>
              </a:ext>
            </a:extLst>
          </p:cNvPr>
          <p:cNvSpPr/>
          <p:nvPr/>
        </p:nvSpPr>
        <p:spPr>
          <a:xfrm>
            <a:off x="5366356" y="5131757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피사체 제거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B44976-8D12-5CEA-AE60-039314A7C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907" y="5143429"/>
            <a:ext cx="518522" cy="518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BA996C-CC64-CF02-7E74-6931FE1243C5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기술성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7091E6B-874D-0D0D-30AC-0E54BAABC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8ABA13-E173-FA8C-FDD4-344EA3480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8480" y="968863"/>
            <a:ext cx="2471525" cy="37082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A68F20-5F56-C1A1-8919-91E794D65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8748" y="968863"/>
            <a:ext cx="2471525" cy="37082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06992C-F0B6-2A48-CBA1-BD9E8CCE7A55}"/>
              </a:ext>
            </a:extLst>
          </p:cNvPr>
          <p:cNvSpPr txBox="1"/>
          <p:nvPr/>
        </p:nvSpPr>
        <p:spPr>
          <a:xfrm>
            <a:off x="5724313" y="4712070"/>
            <a:ext cx="236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before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C6FB28-F323-F923-B0FE-CDD8EC95C6F2}"/>
              </a:ext>
            </a:extLst>
          </p:cNvPr>
          <p:cNvSpPr txBox="1"/>
          <p:nvPr/>
        </p:nvSpPr>
        <p:spPr>
          <a:xfrm>
            <a:off x="8764045" y="4712070"/>
            <a:ext cx="236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after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31C92642-7426-15E1-CDA6-1E919F85F25D}"/>
              </a:ext>
            </a:extLst>
          </p:cNvPr>
          <p:cNvSpPr/>
          <p:nvPr/>
        </p:nvSpPr>
        <p:spPr>
          <a:xfrm rot="5400000">
            <a:off x="8235330" y="2735430"/>
            <a:ext cx="361507" cy="393405"/>
          </a:xfrm>
          <a:prstGeom prst="upArrow">
            <a:avLst/>
          </a:prstGeom>
          <a:gradFill flip="none" rotWithShape="1">
            <a:gsLst>
              <a:gs pos="53000">
                <a:srgbClr val="32BA7C"/>
              </a:gs>
              <a:gs pos="54000">
                <a:srgbClr val="0AA06E"/>
              </a:gs>
              <a:gs pos="100000">
                <a:srgbClr val="0AA06E"/>
              </a:gs>
              <a:gs pos="0">
                <a:srgbClr val="32BA7C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9">
            <a:extLst>
              <a:ext uri="{FF2B5EF4-FFF2-40B4-BE49-F238E27FC236}">
                <a16:creationId xmlns:a16="http://schemas.microsoft.com/office/drawing/2014/main" id="{30866AB1-4825-89D6-A6BD-3568ED663FF3}"/>
              </a:ext>
            </a:extLst>
          </p:cNvPr>
          <p:cNvSpPr/>
          <p:nvPr/>
        </p:nvSpPr>
        <p:spPr>
          <a:xfrm>
            <a:off x="10236001" y="5133147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포즈 추천</a:t>
            </a:r>
          </a:p>
        </p:txBody>
      </p:sp>
    </p:spTree>
    <p:extLst>
      <p:ext uri="{BB962C8B-B14F-4D97-AF65-F5344CB8AC3E}">
        <p14:creationId xmlns:p14="http://schemas.microsoft.com/office/powerpoint/2010/main" val="3610614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D8E2CBA-AA31-3A8D-78DA-90DDD68BF8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735656"/>
            <a:ext cx="4176122" cy="9937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8685F8-E17E-308D-D9C1-39B9A7E554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2932133"/>
            <a:ext cx="4176122" cy="99373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DC3C978-099E-EC28-53AD-156C62B136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28610"/>
            <a:ext cx="4176122" cy="9937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B14BE8-0FC4-D9D7-B115-6F281B7CFA70}"/>
              </a:ext>
            </a:extLst>
          </p:cNvPr>
          <p:cNvSpPr/>
          <p:nvPr/>
        </p:nvSpPr>
        <p:spPr>
          <a:xfrm>
            <a:off x="6989571" y="5131757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몸매 보정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46DB1F-64FA-D6A6-A799-71E43B27E600}"/>
              </a:ext>
            </a:extLst>
          </p:cNvPr>
          <p:cNvSpPr/>
          <p:nvPr/>
        </p:nvSpPr>
        <p:spPr>
          <a:xfrm>
            <a:off x="8612786" y="5131757"/>
            <a:ext cx="1459288" cy="541867"/>
          </a:xfrm>
          <a:prstGeom prst="rect">
            <a:avLst/>
          </a:prstGeom>
          <a:gradFill flip="none" rotWithShape="1">
            <a:gsLst>
              <a:gs pos="82000">
                <a:srgbClr val="32BA7C"/>
              </a:gs>
              <a:gs pos="84000">
                <a:srgbClr val="0AA06E"/>
              </a:gs>
              <a:gs pos="100000">
                <a:srgbClr val="0AA06E"/>
              </a:gs>
              <a:gs pos="0">
                <a:srgbClr val="32BA7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피부 보정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B44976-8D12-5CEA-AE60-039314A7C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907" y="5143429"/>
            <a:ext cx="518522" cy="518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BA996C-CC64-CF02-7E74-6931FE1243C5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기술성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7091E6B-874D-0D0D-30AC-0E54BAABC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296AC7-A004-55B2-3F60-AD5DB42B6F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903" y="973868"/>
            <a:ext cx="3072327" cy="34525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734C50-42B5-44B9-D1F4-F24037852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6541" y="964456"/>
            <a:ext cx="2938748" cy="3401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ABD520-E429-374F-00F7-4BCD02D28E26}"/>
              </a:ext>
            </a:extLst>
          </p:cNvPr>
          <p:cNvSpPr txBox="1"/>
          <p:nvPr/>
        </p:nvSpPr>
        <p:spPr>
          <a:xfrm>
            <a:off x="5316869" y="4492150"/>
            <a:ext cx="236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before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F9976-D359-DBF8-930C-B0FD8BF53D40}"/>
              </a:ext>
            </a:extLst>
          </p:cNvPr>
          <p:cNvSpPr txBox="1"/>
          <p:nvPr/>
        </p:nvSpPr>
        <p:spPr>
          <a:xfrm>
            <a:off x="9055804" y="4492150"/>
            <a:ext cx="236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after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EFBE7633-955F-57C5-CB75-8B2DD3D40E37}"/>
              </a:ext>
            </a:extLst>
          </p:cNvPr>
          <p:cNvSpPr/>
          <p:nvPr/>
        </p:nvSpPr>
        <p:spPr>
          <a:xfrm rot="5400000">
            <a:off x="8235330" y="2515510"/>
            <a:ext cx="361507" cy="393405"/>
          </a:xfrm>
          <a:prstGeom prst="upArrow">
            <a:avLst/>
          </a:prstGeom>
          <a:gradFill flip="none" rotWithShape="1">
            <a:gsLst>
              <a:gs pos="53000">
                <a:srgbClr val="32BA7C"/>
              </a:gs>
              <a:gs pos="54000">
                <a:srgbClr val="0AA06E"/>
              </a:gs>
              <a:gs pos="100000">
                <a:srgbClr val="0AA06E"/>
              </a:gs>
              <a:gs pos="0">
                <a:srgbClr val="32BA7C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2">
            <a:extLst>
              <a:ext uri="{FF2B5EF4-FFF2-40B4-BE49-F238E27FC236}">
                <a16:creationId xmlns:a16="http://schemas.microsoft.com/office/drawing/2014/main" id="{4FFC11AC-A74D-728B-5BDE-1E6374498BFE}"/>
              </a:ext>
            </a:extLst>
          </p:cNvPr>
          <p:cNvSpPr/>
          <p:nvPr/>
        </p:nvSpPr>
        <p:spPr>
          <a:xfrm>
            <a:off x="5366356" y="5131757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피사체 제거</a:t>
            </a:r>
          </a:p>
        </p:txBody>
      </p:sp>
      <p:sp>
        <p:nvSpPr>
          <p:cNvPr id="3" name="직사각형 9">
            <a:extLst>
              <a:ext uri="{FF2B5EF4-FFF2-40B4-BE49-F238E27FC236}">
                <a16:creationId xmlns:a16="http://schemas.microsoft.com/office/drawing/2014/main" id="{5CAB0D03-C2D2-C697-5F24-99BD6D98984B}"/>
              </a:ext>
            </a:extLst>
          </p:cNvPr>
          <p:cNvSpPr/>
          <p:nvPr/>
        </p:nvSpPr>
        <p:spPr>
          <a:xfrm>
            <a:off x="10236001" y="5133147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포즈 추천</a:t>
            </a:r>
          </a:p>
        </p:txBody>
      </p:sp>
    </p:spTree>
    <p:extLst>
      <p:ext uri="{BB962C8B-B14F-4D97-AF65-F5344CB8AC3E}">
        <p14:creationId xmlns:p14="http://schemas.microsoft.com/office/powerpoint/2010/main" val="2361596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D8E2CBA-AA31-3A8D-78DA-90DDD68BF8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735656"/>
            <a:ext cx="4176122" cy="9937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8685F8-E17E-308D-D9C1-39B9A7E554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2932133"/>
            <a:ext cx="4176122" cy="99373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DC3C978-099E-EC28-53AD-156C62B136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28610"/>
            <a:ext cx="4176122" cy="993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EBA822A-7A61-1043-995D-5241899EE340}"/>
              </a:ext>
            </a:extLst>
          </p:cNvPr>
          <p:cNvSpPr/>
          <p:nvPr/>
        </p:nvSpPr>
        <p:spPr>
          <a:xfrm>
            <a:off x="10236001" y="5131757"/>
            <a:ext cx="1459288" cy="541867"/>
          </a:xfrm>
          <a:prstGeom prst="rect">
            <a:avLst/>
          </a:prstGeom>
          <a:gradFill flip="none" rotWithShape="1">
            <a:gsLst>
              <a:gs pos="82000">
                <a:srgbClr val="32BA7C"/>
              </a:gs>
              <a:gs pos="84000">
                <a:srgbClr val="0AA06E"/>
              </a:gs>
              <a:gs pos="100000">
                <a:srgbClr val="0AA06E"/>
              </a:gs>
              <a:gs pos="0">
                <a:srgbClr val="32BA7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포즈 추천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B14BE8-0FC4-D9D7-B115-6F281B7CFA70}"/>
              </a:ext>
            </a:extLst>
          </p:cNvPr>
          <p:cNvSpPr/>
          <p:nvPr/>
        </p:nvSpPr>
        <p:spPr>
          <a:xfrm>
            <a:off x="6989571" y="5131757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몸매 보정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46DB1F-64FA-D6A6-A799-71E43B27E600}"/>
              </a:ext>
            </a:extLst>
          </p:cNvPr>
          <p:cNvSpPr/>
          <p:nvPr/>
        </p:nvSpPr>
        <p:spPr>
          <a:xfrm>
            <a:off x="8612786" y="5131757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피부 보정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B44976-8D12-5CEA-AE60-039314A7C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907" y="5143429"/>
            <a:ext cx="518522" cy="518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BA996C-CC64-CF02-7E74-6931FE1243C5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기술성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7091E6B-874D-0D0D-30AC-0E54BAABC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5A0ADE-7285-9838-1A96-44EDF4EC2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111345" y="501066"/>
            <a:ext cx="2313974" cy="49411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래픽 17" descr="댄스 단색으로 채워진">
            <a:extLst>
              <a:ext uri="{FF2B5EF4-FFF2-40B4-BE49-F238E27FC236}">
                <a16:creationId xmlns:a16="http://schemas.microsoft.com/office/drawing/2014/main" id="{BEB60A11-1804-E00B-0D07-FF6D47BDB9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80204" y="3318838"/>
            <a:ext cx="800986" cy="800986"/>
          </a:xfrm>
          <a:prstGeom prst="rect">
            <a:avLst/>
          </a:prstGeom>
        </p:spPr>
      </p:pic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13DD37F0-EC5D-1630-805C-C28340155E75}"/>
              </a:ext>
            </a:extLst>
          </p:cNvPr>
          <p:cNvSpPr/>
          <p:nvPr/>
        </p:nvSpPr>
        <p:spPr>
          <a:xfrm>
            <a:off x="9342430" y="4232072"/>
            <a:ext cx="361507" cy="393405"/>
          </a:xfrm>
          <a:prstGeom prst="upArrow">
            <a:avLst/>
          </a:prstGeom>
          <a:gradFill flip="none" rotWithShape="1">
            <a:gsLst>
              <a:gs pos="53000">
                <a:srgbClr val="32BA7C"/>
              </a:gs>
              <a:gs pos="54000">
                <a:srgbClr val="0AA06E"/>
              </a:gs>
              <a:gs pos="100000">
                <a:srgbClr val="0AA06E"/>
              </a:gs>
              <a:gs pos="0">
                <a:srgbClr val="32BA7C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66BEDF-8832-BEE2-C720-F36BEDDBC545}"/>
              </a:ext>
            </a:extLst>
          </p:cNvPr>
          <p:cNvSpPr txBox="1"/>
          <p:nvPr/>
        </p:nvSpPr>
        <p:spPr>
          <a:xfrm>
            <a:off x="6096000" y="1403396"/>
            <a:ext cx="4281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인식한 사람 수에 따라 포즈를 추천해주는 기능</a:t>
            </a:r>
          </a:p>
        </p:txBody>
      </p:sp>
      <p:sp>
        <p:nvSpPr>
          <p:cNvPr id="2" name="직사각형 12">
            <a:extLst>
              <a:ext uri="{FF2B5EF4-FFF2-40B4-BE49-F238E27FC236}">
                <a16:creationId xmlns:a16="http://schemas.microsoft.com/office/drawing/2014/main" id="{BD2F0013-AADA-BF5F-ED10-7C0BEE0FD6D1}"/>
              </a:ext>
            </a:extLst>
          </p:cNvPr>
          <p:cNvSpPr/>
          <p:nvPr/>
        </p:nvSpPr>
        <p:spPr>
          <a:xfrm>
            <a:off x="5366356" y="5143429"/>
            <a:ext cx="1459288" cy="5418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피사체 제거</a:t>
            </a:r>
          </a:p>
        </p:txBody>
      </p:sp>
    </p:spTree>
    <p:extLst>
      <p:ext uri="{BB962C8B-B14F-4D97-AF65-F5344CB8AC3E}">
        <p14:creationId xmlns:p14="http://schemas.microsoft.com/office/powerpoint/2010/main" val="335915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6CC44A-5992-F12F-A4C1-E5455140B052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구성도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00C9D-8888-62EC-DA0F-BFFD19BE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6642EBE-52E9-CAAD-BF6B-BF687F0DF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9" t="12842" r="148" b="8666"/>
          <a:stretch/>
        </p:blipFill>
        <p:spPr>
          <a:xfrm>
            <a:off x="1334278" y="809764"/>
            <a:ext cx="10034474" cy="56401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FF397F-1C42-BE1B-8EE1-539B13DFFF08}"/>
              </a:ext>
            </a:extLst>
          </p:cNvPr>
          <p:cNvSpPr/>
          <p:nvPr/>
        </p:nvSpPr>
        <p:spPr>
          <a:xfrm>
            <a:off x="3993502" y="1968759"/>
            <a:ext cx="2483730" cy="2631233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528523-F160-5B85-FDD0-8383F20819FB}"/>
              </a:ext>
            </a:extLst>
          </p:cNvPr>
          <p:cNvSpPr/>
          <p:nvPr/>
        </p:nvSpPr>
        <p:spPr>
          <a:xfrm>
            <a:off x="4456925" y="2031415"/>
            <a:ext cx="1593000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DF29A-9050-22DD-3881-2ED67F2F58DA}"/>
              </a:ext>
            </a:extLst>
          </p:cNvPr>
          <p:cNvSpPr/>
          <p:nvPr/>
        </p:nvSpPr>
        <p:spPr>
          <a:xfrm>
            <a:off x="6897483" y="2085453"/>
            <a:ext cx="1593000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7D058-6AD1-38A4-8057-719BDA22E49E}"/>
              </a:ext>
            </a:extLst>
          </p:cNvPr>
          <p:cNvSpPr txBox="1"/>
          <p:nvPr/>
        </p:nvSpPr>
        <p:spPr>
          <a:xfrm>
            <a:off x="4410270" y="1977378"/>
            <a:ext cx="17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Main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BA8D2-4E66-5224-C46D-76E40902F1A7}"/>
              </a:ext>
            </a:extLst>
          </p:cNvPr>
          <p:cNvSpPr txBox="1"/>
          <p:nvPr/>
        </p:nvSpPr>
        <p:spPr>
          <a:xfrm>
            <a:off x="6835567" y="2031416"/>
            <a:ext cx="17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AI 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4D8E5-C613-5BFE-CE46-06353A9BCD89}"/>
              </a:ext>
            </a:extLst>
          </p:cNvPr>
          <p:cNvSpPr/>
          <p:nvPr/>
        </p:nvSpPr>
        <p:spPr>
          <a:xfrm>
            <a:off x="6477232" y="1968759"/>
            <a:ext cx="2433502" cy="2631233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33924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533C42-424F-AC92-EDAD-5A773C4BFD96}"/>
              </a:ext>
            </a:extLst>
          </p:cNvPr>
          <p:cNvSpPr txBox="1"/>
          <p:nvPr/>
        </p:nvSpPr>
        <p:spPr>
          <a:xfrm>
            <a:off x="6143314" y="1892563"/>
            <a:ext cx="5575935" cy="4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2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야외 무인 촬영 및</a:t>
            </a: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 인화</a:t>
            </a:r>
            <a:endParaRPr lang="en-US" altLang="ko-KR" sz="2200" b="1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22FAF-040F-97CD-9E60-FF6AF9D45272}"/>
              </a:ext>
            </a:extLst>
          </p:cNvPr>
          <p:cNvSpPr txBox="1"/>
          <p:nvPr/>
        </p:nvSpPr>
        <p:spPr>
          <a:xfrm>
            <a:off x="6123659" y="3295511"/>
            <a:ext cx="4137942" cy="4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키오스크가 아닌 </a:t>
            </a:r>
            <a:r>
              <a:rPr lang="ko-KR" altLang="ko-KR" sz="220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웹 어플리케이션</a:t>
            </a:r>
            <a:endParaRPr lang="en-US" altLang="ko-KR" sz="220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A89AA-9CED-DD75-BD56-9C683192D9C8}"/>
              </a:ext>
            </a:extLst>
          </p:cNvPr>
          <p:cNvSpPr txBox="1"/>
          <p:nvPr/>
        </p:nvSpPr>
        <p:spPr>
          <a:xfrm>
            <a:off x="6053004" y="4748582"/>
            <a:ext cx="1657308" cy="4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20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AI </a:t>
            </a:r>
            <a:r>
              <a:rPr lang="ko-KR" altLang="ko-KR" sz="220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편집 기능</a:t>
            </a:r>
            <a:endParaRPr lang="en-US" altLang="ko-KR" sz="220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A93E6-0D44-E6AB-960A-007409D42BF8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특징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E8F381-49FD-9CCA-0FB4-275508E1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ED8B2E-9DF6-8E2A-EAFC-B5754EBACFB2}"/>
              </a:ext>
            </a:extLst>
          </p:cNvPr>
          <p:cNvSpPr/>
          <p:nvPr/>
        </p:nvSpPr>
        <p:spPr>
          <a:xfrm>
            <a:off x="5368481" y="1811283"/>
            <a:ext cx="584791" cy="640851"/>
          </a:xfrm>
          <a:prstGeom prst="rect">
            <a:avLst/>
          </a:prstGeom>
          <a:solidFill>
            <a:srgbClr val="FFC8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4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ACE08C-9768-6112-A1DD-4FBBAD4B5364}"/>
              </a:ext>
            </a:extLst>
          </p:cNvPr>
          <p:cNvSpPr/>
          <p:nvPr/>
        </p:nvSpPr>
        <p:spPr>
          <a:xfrm>
            <a:off x="5368481" y="3215517"/>
            <a:ext cx="584791" cy="640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09AAD4-8CCD-31AB-6EE0-32B3D287B452}"/>
              </a:ext>
            </a:extLst>
          </p:cNvPr>
          <p:cNvSpPr/>
          <p:nvPr/>
        </p:nvSpPr>
        <p:spPr>
          <a:xfrm>
            <a:off x="5368481" y="4662847"/>
            <a:ext cx="584791" cy="640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2B54A0-64B2-14EB-3B61-89565C8B3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9" y="1380969"/>
            <a:ext cx="2039762" cy="4532804"/>
          </a:xfrm>
          <a:prstGeom prst="roundRect">
            <a:avLst>
              <a:gd name="adj" fmla="val 12352"/>
            </a:avLst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37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533C42-424F-AC92-EDAD-5A773C4BFD96}"/>
              </a:ext>
            </a:extLst>
          </p:cNvPr>
          <p:cNvSpPr txBox="1"/>
          <p:nvPr/>
        </p:nvSpPr>
        <p:spPr>
          <a:xfrm>
            <a:off x="6143314" y="1892563"/>
            <a:ext cx="5575935" cy="4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2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야외 무인 촬영 및</a:t>
            </a: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 인화</a:t>
            </a:r>
            <a:endParaRPr lang="en-US" altLang="ko-KR" sz="2200" b="1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22FAF-040F-97CD-9E60-FF6AF9D45272}"/>
              </a:ext>
            </a:extLst>
          </p:cNvPr>
          <p:cNvSpPr txBox="1"/>
          <p:nvPr/>
        </p:nvSpPr>
        <p:spPr>
          <a:xfrm>
            <a:off x="6123659" y="3295511"/>
            <a:ext cx="4137942" cy="4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키오스크가 아닌 </a:t>
            </a:r>
            <a:r>
              <a:rPr lang="ko-KR" altLang="ko-KR" sz="22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웹 어플리케이션</a:t>
            </a:r>
            <a:endParaRPr lang="en-US" altLang="ko-KR" sz="2200" b="1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A89AA-9CED-DD75-BD56-9C683192D9C8}"/>
              </a:ext>
            </a:extLst>
          </p:cNvPr>
          <p:cNvSpPr txBox="1"/>
          <p:nvPr/>
        </p:nvSpPr>
        <p:spPr>
          <a:xfrm>
            <a:off x="6053004" y="4748582"/>
            <a:ext cx="1657308" cy="4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2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AI </a:t>
            </a:r>
            <a:r>
              <a:rPr lang="ko-KR" altLang="ko-KR" sz="22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편집 기능</a:t>
            </a:r>
            <a:endParaRPr lang="en-US" altLang="ko-KR" sz="2200" b="1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A93E6-0D44-E6AB-960A-007409D42BF8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특징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E8F381-49FD-9CCA-0FB4-275508E1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ED8B2E-9DF6-8E2A-EAFC-B5754EBACFB2}"/>
              </a:ext>
            </a:extLst>
          </p:cNvPr>
          <p:cNvSpPr/>
          <p:nvPr/>
        </p:nvSpPr>
        <p:spPr>
          <a:xfrm>
            <a:off x="5368481" y="1811283"/>
            <a:ext cx="584791" cy="640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4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ACE08C-9768-6112-A1DD-4FBBAD4B5364}"/>
              </a:ext>
            </a:extLst>
          </p:cNvPr>
          <p:cNvSpPr/>
          <p:nvPr/>
        </p:nvSpPr>
        <p:spPr>
          <a:xfrm>
            <a:off x="5368481" y="3215517"/>
            <a:ext cx="584791" cy="640851"/>
          </a:xfrm>
          <a:prstGeom prst="rect">
            <a:avLst/>
          </a:prstGeom>
          <a:solidFill>
            <a:srgbClr val="FFC8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09AAD4-8CCD-31AB-6EE0-32B3D287B452}"/>
              </a:ext>
            </a:extLst>
          </p:cNvPr>
          <p:cNvSpPr/>
          <p:nvPr/>
        </p:nvSpPr>
        <p:spPr>
          <a:xfrm>
            <a:off x="5368481" y="4662847"/>
            <a:ext cx="584791" cy="640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2B54A0-64B2-14EB-3B61-89565C8B3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9" y="1380969"/>
            <a:ext cx="2039762" cy="4532804"/>
          </a:xfrm>
          <a:prstGeom prst="roundRect">
            <a:avLst>
              <a:gd name="adj" fmla="val 12352"/>
            </a:avLst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47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533C42-424F-AC92-EDAD-5A773C4BFD96}"/>
              </a:ext>
            </a:extLst>
          </p:cNvPr>
          <p:cNvSpPr txBox="1"/>
          <p:nvPr/>
        </p:nvSpPr>
        <p:spPr>
          <a:xfrm>
            <a:off x="6143314" y="1892563"/>
            <a:ext cx="5575935" cy="4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2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야외 무인 촬영 및</a:t>
            </a: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 인화</a:t>
            </a:r>
            <a:endParaRPr lang="en-US" altLang="ko-KR" sz="2200" b="1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22FAF-040F-97CD-9E60-FF6AF9D45272}"/>
              </a:ext>
            </a:extLst>
          </p:cNvPr>
          <p:cNvSpPr txBox="1"/>
          <p:nvPr/>
        </p:nvSpPr>
        <p:spPr>
          <a:xfrm>
            <a:off x="6123659" y="3295511"/>
            <a:ext cx="4137942" cy="4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키오스크가 아닌 </a:t>
            </a:r>
            <a:r>
              <a:rPr lang="ko-KR" altLang="ko-KR" sz="22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웹 어플리케이션</a:t>
            </a:r>
            <a:endParaRPr lang="en-US" altLang="ko-KR" sz="2200" b="1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A89AA-9CED-DD75-BD56-9C683192D9C8}"/>
              </a:ext>
            </a:extLst>
          </p:cNvPr>
          <p:cNvSpPr txBox="1"/>
          <p:nvPr/>
        </p:nvSpPr>
        <p:spPr>
          <a:xfrm>
            <a:off x="6053004" y="4748582"/>
            <a:ext cx="1657308" cy="4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2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AI </a:t>
            </a:r>
            <a:r>
              <a:rPr lang="ko-KR" altLang="ko-KR" sz="22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편집 기능</a:t>
            </a:r>
            <a:endParaRPr lang="en-US" altLang="ko-KR" sz="2200" b="1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A93E6-0D44-E6AB-960A-007409D42BF8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특징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E8F381-49FD-9CCA-0FB4-275508E1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ED8B2E-9DF6-8E2A-EAFC-B5754EBACFB2}"/>
              </a:ext>
            </a:extLst>
          </p:cNvPr>
          <p:cNvSpPr/>
          <p:nvPr/>
        </p:nvSpPr>
        <p:spPr>
          <a:xfrm>
            <a:off x="5368481" y="1811283"/>
            <a:ext cx="584791" cy="640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4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ACE08C-9768-6112-A1DD-4FBBAD4B5364}"/>
              </a:ext>
            </a:extLst>
          </p:cNvPr>
          <p:cNvSpPr/>
          <p:nvPr/>
        </p:nvSpPr>
        <p:spPr>
          <a:xfrm>
            <a:off x="5368481" y="3215517"/>
            <a:ext cx="584791" cy="640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09AAD4-8CCD-31AB-6EE0-32B3D287B452}"/>
              </a:ext>
            </a:extLst>
          </p:cNvPr>
          <p:cNvSpPr/>
          <p:nvPr/>
        </p:nvSpPr>
        <p:spPr>
          <a:xfrm>
            <a:off x="5368481" y="4662847"/>
            <a:ext cx="584791" cy="640851"/>
          </a:xfrm>
          <a:prstGeom prst="rect">
            <a:avLst/>
          </a:prstGeom>
          <a:solidFill>
            <a:srgbClr val="FFC8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2B54A0-64B2-14EB-3B61-89565C8B3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9" y="1380969"/>
            <a:ext cx="2039762" cy="4532804"/>
          </a:xfrm>
          <a:prstGeom prst="roundRect">
            <a:avLst>
              <a:gd name="adj" fmla="val 12352"/>
            </a:avLst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26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3316ACA-04D5-09C7-8B1A-CC63A7E1ABA7}"/>
              </a:ext>
            </a:extLst>
          </p:cNvPr>
          <p:cNvSpPr txBox="1"/>
          <p:nvPr/>
        </p:nvSpPr>
        <p:spPr>
          <a:xfrm>
            <a:off x="887892" y="1166842"/>
            <a:ext cx="25925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800" b="1" dirty="0"/>
              <a:t>1</a:t>
            </a:r>
            <a:endParaRPr lang="en-KR" sz="288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5DCCEB-848B-5A12-8E11-66FF96AF9D08}"/>
              </a:ext>
            </a:extLst>
          </p:cNvPr>
          <p:cNvGrpSpPr/>
          <p:nvPr/>
        </p:nvGrpSpPr>
        <p:grpSpPr>
          <a:xfrm>
            <a:off x="2659117" y="2080286"/>
            <a:ext cx="6873766" cy="2800190"/>
            <a:chOff x="2499628" y="2080286"/>
            <a:chExt cx="6873766" cy="28001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CFA926-5CAD-3CDA-452C-6AE6C1DEA11A}"/>
                </a:ext>
              </a:extLst>
            </p:cNvPr>
            <p:cNvSpPr txBox="1"/>
            <p:nvPr/>
          </p:nvSpPr>
          <p:spPr>
            <a:xfrm>
              <a:off x="2499628" y="2080286"/>
              <a:ext cx="68737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작품 및 팀 소개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8C0737-A050-E46B-3510-48931C317DB1}"/>
                </a:ext>
              </a:extLst>
            </p:cNvPr>
            <p:cNvSpPr txBox="1"/>
            <p:nvPr/>
          </p:nvSpPr>
          <p:spPr>
            <a:xfrm>
              <a:off x="4096862" y="2911283"/>
              <a:ext cx="2347208" cy="196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소개</a:t>
              </a:r>
              <a:endPara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457200" indent="-457200">
                <a:lnSpc>
                  <a:spcPct val="1500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작품 개요</a:t>
              </a:r>
              <a:endPara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457200" indent="-457200">
                <a:lnSpc>
                  <a:spcPct val="1500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작품 목적</a:t>
              </a:r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F9A6996E-98D1-072A-42FC-E3B11BDB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601" y="1661106"/>
            <a:ext cx="557030" cy="5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9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14E048-5A51-5568-C327-57CE5E16C781}"/>
              </a:ext>
            </a:extLst>
          </p:cNvPr>
          <p:cNvSpPr txBox="1"/>
          <p:nvPr/>
        </p:nvSpPr>
        <p:spPr>
          <a:xfrm>
            <a:off x="186465" y="2841071"/>
            <a:ext cx="11819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405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1F5A9B-4F19-F652-CB86-6AC66C2780A6}"/>
              </a:ext>
            </a:extLst>
          </p:cNvPr>
          <p:cNvSpPr txBox="1"/>
          <p:nvPr/>
        </p:nvSpPr>
        <p:spPr>
          <a:xfrm>
            <a:off x="491265" y="2323837"/>
            <a:ext cx="11819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및 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5BCEF-5346-E597-D7C7-6820B59598F6}"/>
              </a:ext>
            </a:extLst>
          </p:cNvPr>
          <p:cNvSpPr txBox="1"/>
          <p:nvPr/>
        </p:nvSpPr>
        <p:spPr>
          <a:xfrm>
            <a:off x="4286317" y="3154834"/>
            <a:ext cx="4424546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과제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활용 방안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E3CDA-DE2D-2C34-264D-285908042756}"/>
              </a:ext>
            </a:extLst>
          </p:cNvPr>
          <p:cNvSpPr txBox="1"/>
          <p:nvPr/>
        </p:nvSpPr>
        <p:spPr>
          <a:xfrm>
            <a:off x="1163154" y="1166842"/>
            <a:ext cx="25925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800" b="1" dirty="0"/>
              <a:t>3</a:t>
            </a:r>
            <a:endParaRPr lang="en-KR" sz="28800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F6C1186-0ECC-1D8D-19F8-7AB11E50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8" y="4033314"/>
            <a:ext cx="557030" cy="5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4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CDAD13-FA18-B3D5-574E-52152C760B57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과제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E3BC-B560-7408-E001-0FE3BA7F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A03BD95-C55C-ADF8-F05F-FF47BF4F3713}"/>
              </a:ext>
            </a:extLst>
          </p:cNvPr>
          <p:cNvCxnSpPr>
            <a:cxnSpLocks/>
          </p:cNvCxnSpPr>
          <p:nvPr/>
        </p:nvCxnSpPr>
        <p:spPr>
          <a:xfrm>
            <a:off x="11994772" y="3429000"/>
            <a:ext cx="3255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8ADBA4-C7F0-66CB-4552-028CDDBAC823}"/>
              </a:ext>
            </a:extLst>
          </p:cNvPr>
          <p:cNvCxnSpPr>
            <a:cxnSpLocks/>
          </p:cNvCxnSpPr>
          <p:nvPr/>
        </p:nvCxnSpPr>
        <p:spPr>
          <a:xfrm>
            <a:off x="-83820" y="3418840"/>
            <a:ext cx="3149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83887E2-B767-AF99-1CB4-0C85E3B16ED7}"/>
              </a:ext>
            </a:extLst>
          </p:cNvPr>
          <p:cNvSpPr/>
          <p:nvPr/>
        </p:nvSpPr>
        <p:spPr>
          <a:xfrm>
            <a:off x="220134" y="1948580"/>
            <a:ext cx="2960839" cy="2960839"/>
          </a:xfrm>
          <a:prstGeom prst="ellipse">
            <a:avLst/>
          </a:prstGeom>
          <a:solidFill>
            <a:srgbClr val="FFED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46541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CDAD13-FA18-B3D5-574E-52152C760B57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과제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E3BC-B560-7408-E001-0FE3BA7F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2E0F127-AEE6-94A9-985C-F844E0DF2A6C}"/>
              </a:ext>
            </a:extLst>
          </p:cNvPr>
          <p:cNvSpPr/>
          <p:nvPr/>
        </p:nvSpPr>
        <p:spPr>
          <a:xfrm>
            <a:off x="3158067" y="1948580"/>
            <a:ext cx="2960839" cy="2960839"/>
          </a:xfrm>
          <a:prstGeom prst="ellipse">
            <a:avLst/>
          </a:prstGeom>
          <a:solidFill>
            <a:srgbClr val="FFC83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편집 속도 개선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A03BD95-C55C-ADF8-F05F-FF47BF4F3713}"/>
              </a:ext>
            </a:extLst>
          </p:cNvPr>
          <p:cNvCxnSpPr>
            <a:cxnSpLocks/>
          </p:cNvCxnSpPr>
          <p:nvPr/>
        </p:nvCxnSpPr>
        <p:spPr>
          <a:xfrm>
            <a:off x="11994772" y="3429000"/>
            <a:ext cx="3255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8ADBA4-C7F0-66CB-4552-028CDDBAC823}"/>
              </a:ext>
            </a:extLst>
          </p:cNvPr>
          <p:cNvCxnSpPr>
            <a:cxnSpLocks/>
          </p:cNvCxnSpPr>
          <p:nvPr/>
        </p:nvCxnSpPr>
        <p:spPr>
          <a:xfrm>
            <a:off x="-83820" y="3418840"/>
            <a:ext cx="3149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83887E2-B767-AF99-1CB4-0C85E3B16ED7}"/>
              </a:ext>
            </a:extLst>
          </p:cNvPr>
          <p:cNvSpPr/>
          <p:nvPr/>
        </p:nvSpPr>
        <p:spPr>
          <a:xfrm>
            <a:off x="220134" y="1948580"/>
            <a:ext cx="2960839" cy="2960839"/>
          </a:xfrm>
          <a:prstGeom prst="ellipse">
            <a:avLst/>
          </a:prstGeom>
          <a:solidFill>
            <a:srgbClr val="FFED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921101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CDAD13-FA18-B3D5-574E-52152C760B57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과제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E3BC-B560-7408-E001-0FE3BA7F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2E0F127-AEE6-94A9-985C-F844E0DF2A6C}"/>
              </a:ext>
            </a:extLst>
          </p:cNvPr>
          <p:cNvSpPr/>
          <p:nvPr/>
        </p:nvSpPr>
        <p:spPr>
          <a:xfrm>
            <a:off x="3158067" y="1948580"/>
            <a:ext cx="2960839" cy="2960839"/>
          </a:xfrm>
          <a:prstGeom prst="ellipse">
            <a:avLst/>
          </a:prstGeom>
          <a:solidFill>
            <a:srgbClr val="FFC83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편집 속도 개선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01AC93D-DB97-8A9F-794B-10D78296DFBF}"/>
              </a:ext>
            </a:extLst>
          </p:cNvPr>
          <p:cNvSpPr/>
          <p:nvPr/>
        </p:nvSpPr>
        <p:spPr>
          <a:xfrm>
            <a:off x="6096000" y="1948580"/>
            <a:ext cx="2960839" cy="2960839"/>
          </a:xfrm>
          <a:prstGeom prst="ellipse">
            <a:avLst/>
          </a:prstGeom>
          <a:solidFill>
            <a:srgbClr val="FFC83F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웹서버 </a:t>
            </a:r>
            <a:b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 변경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A03BD95-C55C-ADF8-F05F-FF47BF4F3713}"/>
              </a:ext>
            </a:extLst>
          </p:cNvPr>
          <p:cNvCxnSpPr>
            <a:cxnSpLocks/>
          </p:cNvCxnSpPr>
          <p:nvPr/>
        </p:nvCxnSpPr>
        <p:spPr>
          <a:xfrm>
            <a:off x="11994772" y="3429000"/>
            <a:ext cx="3255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8ADBA4-C7F0-66CB-4552-028CDDBAC823}"/>
              </a:ext>
            </a:extLst>
          </p:cNvPr>
          <p:cNvCxnSpPr>
            <a:cxnSpLocks/>
          </p:cNvCxnSpPr>
          <p:nvPr/>
        </p:nvCxnSpPr>
        <p:spPr>
          <a:xfrm>
            <a:off x="-83820" y="3418840"/>
            <a:ext cx="3149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83887E2-B767-AF99-1CB4-0C85E3B16ED7}"/>
              </a:ext>
            </a:extLst>
          </p:cNvPr>
          <p:cNvSpPr/>
          <p:nvPr/>
        </p:nvSpPr>
        <p:spPr>
          <a:xfrm>
            <a:off x="220134" y="1948580"/>
            <a:ext cx="2960839" cy="2960839"/>
          </a:xfrm>
          <a:prstGeom prst="ellipse">
            <a:avLst/>
          </a:prstGeom>
          <a:solidFill>
            <a:srgbClr val="FFED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224251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CDAD13-FA18-B3D5-574E-52152C760B57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과제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E3BC-B560-7408-E001-0FE3BA7F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2E0F127-AEE6-94A9-985C-F844E0DF2A6C}"/>
              </a:ext>
            </a:extLst>
          </p:cNvPr>
          <p:cNvSpPr/>
          <p:nvPr/>
        </p:nvSpPr>
        <p:spPr>
          <a:xfrm>
            <a:off x="3158067" y="1948580"/>
            <a:ext cx="2960839" cy="2960839"/>
          </a:xfrm>
          <a:prstGeom prst="ellipse">
            <a:avLst/>
          </a:prstGeom>
          <a:solidFill>
            <a:srgbClr val="FFC83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편집 속도 개선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01AC93D-DB97-8A9F-794B-10D78296DFBF}"/>
              </a:ext>
            </a:extLst>
          </p:cNvPr>
          <p:cNvSpPr/>
          <p:nvPr/>
        </p:nvSpPr>
        <p:spPr>
          <a:xfrm>
            <a:off x="6096000" y="1948580"/>
            <a:ext cx="2960839" cy="2960839"/>
          </a:xfrm>
          <a:prstGeom prst="ellipse">
            <a:avLst/>
          </a:prstGeom>
          <a:solidFill>
            <a:srgbClr val="FFC83F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웹서버 </a:t>
            </a:r>
            <a:b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 변경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98F9F2C-3864-8BDA-AB00-33F55741C7B4}"/>
              </a:ext>
            </a:extLst>
          </p:cNvPr>
          <p:cNvSpPr/>
          <p:nvPr/>
        </p:nvSpPr>
        <p:spPr>
          <a:xfrm>
            <a:off x="9033933" y="1948580"/>
            <a:ext cx="2960839" cy="2960839"/>
          </a:xfrm>
          <a:prstGeom prst="ellipse">
            <a:avLst/>
          </a:prstGeom>
          <a:solidFill>
            <a:srgbClr val="FFC8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b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지도 </a:t>
            </a:r>
            <a:b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등록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A03BD95-C55C-ADF8-F05F-FF47BF4F3713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1994772" y="3429000"/>
            <a:ext cx="3255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8ADBA4-C7F0-66CB-4552-028CDDBAC823}"/>
              </a:ext>
            </a:extLst>
          </p:cNvPr>
          <p:cNvCxnSpPr>
            <a:cxnSpLocks/>
          </p:cNvCxnSpPr>
          <p:nvPr/>
        </p:nvCxnSpPr>
        <p:spPr>
          <a:xfrm>
            <a:off x="-83820" y="3418840"/>
            <a:ext cx="3149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83887E2-B767-AF99-1CB4-0C85E3B16ED7}"/>
              </a:ext>
            </a:extLst>
          </p:cNvPr>
          <p:cNvSpPr/>
          <p:nvPr/>
        </p:nvSpPr>
        <p:spPr>
          <a:xfrm>
            <a:off x="220134" y="1948580"/>
            <a:ext cx="2960839" cy="2960839"/>
          </a:xfrm>
          <a:prstGeom prst="ellipse">
            <a:avLst/>
          </a:prstGeom>
          <a:solidFill>
            <a:srgbClr val="FFED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281680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CDAD13-FA18-B3D5-574E-52152C760B57}"/>
              </a:ext>
            </a:extLst>
          </p:cNvPr>
          <p:cNvSpPr txBox="1"/>
          <p:nvPr/>
        </p:nvSpPr>
        <p:spPr>
          <a:xfrm>
            <a:off x="1114116" y="248190"/>
            <a:ext cx="498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활용 방안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E3BC-B560-7408-E001-0FE3BA7F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8937DEE-3562-E721-AF02-08C2A6FAF86B}"/>
              </a:ext>
            </a:extLst>
          </p:cNvPr>
          <p:cNvSpPr/>
          <p:nvPr/>
        </p:nvSpPr>
        <p:spPr>
          <a:xfrm>
            <a:off x="5258833" y="2065094"/>
            <a:ext cx="2013812" cy="2013812"/>
          </a:xfrm>
          <a:prstGeom prst="ellipse">
            <a:avLst/>
          </a:prstGeom>
          <a:solidFill>
            <a:srgbClr val="FFD56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5FAD77-C105-6D86-DF93-32D1EC019170}"/>
              </a:ext>
            </a:extLst>
          </p:cNvPr>
          <p:cNvSpPr txBox="1"/>
          <p:nvPr/>
        </p:nvSpPr>
        <p:spPr>
          <a:xfrm>
            <a:off x="5010395" y="4297646"/>
            <a:ext cx="2525522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Aft>
                <a:spcPts val="800"/>
              </a:spcAft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포토존 개발 및 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관광지 홍보</a:t>
            </a:r>
            <a:endParaRPr lang="ko-KR" altLang="ko-KR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F431F4F-76E1-60C1-84F2-8ED336A5DFAE}"/>
              </a:ext>
            </a:extLst>
          </p:cNvPr>
          <p:cNvSpPr/>
          <p:nvPr/>
        </p:nvSpPr>
        <p:spPr>
          <a:xfrm>
            <a:off x="8355998" y="2081304"/>
            <a:ext cx="2013812" cy="2013812"/>
          </a:xfrm>
          <a:prstGeom prst="ellipse">
            <a:avLst/>
          </a:prstGeom>
          <a:solidFill>
            <a:srgbClr val="FFD56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89CC0D-C803-E296-2841-E1FDC15097BD}"/>
              </a:ext>
            </a:extLst>
          </p:cNvPr>
          <p:cNvSpPr txBox="1"/>
          <p:nvPr/>
        </p:nvSpPr>
        <p:spPr>
          <a:xfrm>
            <a:off x="8092051" y="4297646"/>
            <a:ext cx="2525522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Aft>
                <a:spcPts val="800"/>
              </a:spcAft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공공기관 및 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사기업 마케팅</a:t>
            </a:r>
            <a:endParaRPr lang="ko-KR" altLang="ko-KR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A560-0579-BF6A-4237-A1115227D8E8}"/>
              </a:ext>
            </a:extLst>
          </p:cNvPr>
          <p:cNvSpPr/>
          <p:nvPr/>
        </p:nvSpPr>
        <p:spPr>
          <a:xfrm>
            <a:off x="2138871" y="2062780"/>
            <a:ext cx="2013812" cy="2013812"/>
          </a:xfrm>
          <a:prstGeom prst="ellipse">
            <a:avLst/>
          </a:prstGeom>
          <a:solidFill>
            <a:srgbClr val="FFD56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B99E2-EC8B-8C37-C460-3A6B6A1C132F}"/>
              </a:ext>
            </a:extLst>
          </p:cNvPr>
          <p:cNvSpPr txBox="1"/>
          <p:nvPr/>
        </p:nvSpPr>
        <p:spPr>
          <a:xfrm>
            <a:off x="1673334" y="4297646"/>
            <a:ext cx="2984129" cy="737959"/>
          </a:xfrm>
          <a:prstGeom prst="rect">
            <a:avLst/>
          </a:prstGeom>
          <a:solidFill>
            <a:srgbClr val="FFD56A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Aft>
                <a:spcPts val="800"/>
              </a:spcAft>
            </a:pPr>
            <a:r>
              <a:rPr lang="ko-KR" altLang="en-US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카메라 및 </a:t>
            </a:r>
            <a:r>
              <a:rPr lang="ko-KR" altLang="en-US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인화기</a:t>
            </a:r>
            <a:r>
              <a:rPr lang="ko-KR" altLang="en-US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 공유로</a:t>
            </a:r>
            <a:br>
              <a:rPr lang="en-US" altLang="ko-KR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</a:br>
            <a:r>
              <a:rPr lang="ko-KR" altLang="en-US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비용 절감</a:t>
            </a:r>
            <a:endParaRPr lang="ko-KR" altLang="ko-KR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DDE49-2C39-B634-E6BE-3C078CD91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125" y="2418034"/>
            <a:ext cx="1303303" cy="13033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409E4C-6D90-E870-285A-BCBF97F9F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447" y="2471656"/>
            <a:ext cx="1111753" cy="11117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A9AA27-42DA-1BEC-299F-C589C3699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5523" y="2542370"/>
            <a:ext cx="1041039" cy="10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56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CDAD13-FA18-B3D5-574E-52152C760B57}"/>
              </a:ext>
            </a:extLst>
          </p:cNvPr>
          <p:cNvSpPr txBox="1"/>
          <p:nvPr/>
        </p:nvSpPr>
        <p:spPr>
          <a:xfrm>
            <a:off x="1114116" y="248190"/>
            <a:ext cx="498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활용 방안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E3BC-B560-7408-E001-0FE3BA7F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8937DEE-3562-E721-AF02-08C2A6FAF86B}"/>
              </a:ext>
            </a:extLst>
          </p:cNvPr>
          <p:cNvSpPr/>
          <p:nvPr/>
        </p:nvSpPr>
        <p:spPr>
          <a:xfrm>
            <a:off x="5258833" y="2065094"/>
            <a:ext cx="2013812" cy="2013812"/>
          </a:xfrm>
          <a:prstGeom prst="ellipse">
            <a:avLst/>
          </a:prstGeom>
          <a:solidFill>
            <a:srgbClr val="FFD56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5FAD77-C105-6D86-DF93-32D1EC019170}"/>
              </a:ext>
            </a:extLst>
          </p:cNvPr>
          <p:cNvSpPr txBox="1"/>
          <p:nvPr/>
        </p:nvSpPr>
        <p:spPr>
          <a:xfrm>
            <a:off x="5010395" y="4297646"/>
            <a:ext cx="2525522" cy="737959"/>
          </a:xfrm>
          <a:prstGeom prst="rect">
            <a:avLst/>
          </a:prstGeom>
          <a:solidFill>
            <a:srgbClr val="FFD56A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Aft>
                <a:spcPts val="800"/>
              </a:spcAft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포토존 개발 및 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관광지 홍보</a:t>
            </a:r>
            <a:endParaRPr lang="ko-KR" altLang="ko-KR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F431F4F-76E1-60C1-84F2-8ED336A5DFAE}"/>
              </a:ext>
            </a:extLst>
          </p:cNvPr>
          <p:cNvSpPr/>
          <p:nvPr/>
        </p:nvSpPr>
        <p:spPr>
          <a:xfrm>
            <a:off x="8355998" y="2081304"/>
            <a:ext cx="2013812" cy="2013812"/>
          </a:xfrm>
          <a:prstGeom prst="ellipse">
            <a:avLst/>
          </a:prstGeom>
          <a:solidFill>
            <a:srgbClr val="FFD56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89CC0D-C803-E296-2841-E1FDC15097BD}"/>
              </a:ext>
            </a:extLst>
          </p:cNvPr>
          <p:cNvSpPr txBox="1"/>
          <p:nvPr/>
        </p:nvSpPr>
        <p:spPr>
          <a:xfrm>
            <a:off x="8092051" y="4297646"/>
            <a:ext cx="2525522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Aft>
                <a:spcPts val="800"/>
              </a:spcAft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공공기관 및 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사기업 마케팅</a:t>
            </a:r>
            <a:endParaRPr lang="ko-KR" altLang="ko-KR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A560-0579-BF6A-4237-A1115227D8E8}"/>
              </a:ext>
            </a:extLst>
          </p:cNvPr>
          <p:cNvSpPr/>
          <p:nvPr/>
        </p:nvSpPr>
        <p:spPr>
          <a:xfrm>
            <a:off x="2138871" y="2062780"/>
            <a:ext cx="2013812" cy="2013812"/>
          </a:xfrm>
          <a:prstGeom prst="ellipse">
            <a:avLst/>
          </a:prstGeom>
          <a:solidFill>
            <a:srgbClr val="FFD56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B99E2-EC8B-8C37-C460-3A6B6A1C132F}"/>
              </a:ext>
            </a:extLst>
          </p:cNvPr>
          <p:cNvSpPr txBox="1"/>
          <p:nvPr/>
        </p:nvSpPr>
        <p:spPr>
          <a:xfrm>
            <a:off x="1673334" y="4297646"/>
            <a:ext cx="2984129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Aft>
                <a:spcPts val="800"/>
              </a:spcAft>
            </a:pPr>
            <a:r>
              <a:rPr lang="ko-KR" altLang="en-US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카메라 및 </a:t>
            </a:r>
            <a:r>
              <a:rPr lang="ko-KR" altLang="en-US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인화기</a:t>
            </a:r>
            <a:r>
              <a:rPr lang="ko-KR" altLang="en-US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 공유로</a:t>
            </a:r>
            <a:br>
              <a:rPr lang="en-US" altLang="ko-KR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</a:br>
            <a:r>
              <a:rPr lang="ko-KR" altLang="en-US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비용 절감</a:t>
            </a:r>
            <a:endParaRPr lang="ko-KR" altLang="ko-KR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DDE49-2C39-B634-E6BE-3C078CD91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125" y="2418034"/>
            <a:ext cx="1303303" cy="13033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409E4C-6D90-E870-285A-BCBF97F9F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447" y="2471656"/>
            <a:ext cx="1111753" cy="11117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A9AA27-42DA-1BEC-299F-C589C3699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5523" y="2542370"/>
            <a:ext cx="1041039" cy="10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4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CDAD13-FA18-B3D5-574E-52152C760B57}"/>
              </a:ext>
            </a:extLst>
          </p:cNvPr>
          <p:cNvSpPr txBox="1"/>
          <p:nvPr/>
        </p:nvSpPr>
        <p:spPr>
          <a:xfrm>
            <a:off x="1114116" y="248190"/>
            <a:ext cx="498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활용 방안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E3BC-B560-7408-E001-0FE3BA7F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8937DEE-3562-E721-AF02-08C2A6FAF86B}"/>
              </a:ext>
            </a:extLst>
          </p:cNvPr>
          <p:cNvSpPr/>
          <p:nvPr/>
        </p:nvSpPr>
        <p:spPr>
          <a:xfrm>
            <a:off x="5258833" y="2065094"/>
            <a:ext cx="2013812" cy="2013812"/>
          </a:xfrm>
          <a:prstGeom prst="ellipse">
            <a:avLst/>
          </a:prstGeom>
          <a:solidFill>
            <a:srgbClr val="FFD56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5FAD77-C105-6D86-DF93-32D1EC019170}"/>
              </a:ext>
            </a:extLst>
          </p:cNvPr>
          <p:cNvSpPr txBox="1"/>
          <p:nvPr/>
        </p:nvSpPr>
        <p:spPr>
          <a:xfrm>
            <a:off x="5010395" y="4297646"/>
            <a:ext cx="2525522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Aft>
                <a:spcPts val="800"/>
              </a:spcAft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포토존 개발 및 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관광지 홍보</a:t>
            </a:r>
            <a:endParaRPr lang="ko-KR" altLang="ko-KR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F431F4F-76E1-60C1-84F2-8ED336A5DFAE}"/>
              </a:ext>
            </a:extLst>
          </p:cNvPr>
          <p:cNvSpPr/>
          <p:nvPr/>
        </p:nvSpPr>
        <p:spPr>
          <a:xfrm>
            <a:off x="8355998" y="2081304"/>
            <a:ext cx="2013812" cy="2013812"/>
          </a:xfrm>
          <a:prstGeom prst="ellipse">
            <a:avLst/>
          </a:prstGeom>
          <a:solidFill>
            <a:srgbClr val="FFD56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89CC0D-C803-E296-2841-E1FDC15097BD}"/>
              </a:ext>
            </a:extLst>
          </p:cNvPr>
          <p:cNvSpPr txBox="1"/>
          <p:nvPr/>
        </p:nvSpPr>
        <p:spPr>
          <a:xfrm>
            <a:off x="8092051" y="4297646"/>
            <a:ext cx="2525522" cy="737959"/>
          </a:xfrm>
          <a:prstGeom prst="rect">
            <a:avLst/>
          </a:prstGeom>
          <a:solidFill>
            <a:srgbClr val="FFD56A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Aft>
                <a:spcPts val="800"/>
              </a:spcAft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공공기관 및 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사기업 마케팅</a:t>
            </a:r>
            <a:endParaRPr lang="ko-KR" altLang="ko-KR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A560-0579-BF6A-4237-A1115227D8E8}"/>
              </a:ext>
            </a:extLst>
          </p:cNvPr>
          <p:cNvSpPr/>
          <p:nvPr/>
        </p:nvSpPr>
        <p:spPr>
          <a:xfrm>
            <a:off x="2138871" y="2062780"/>
            <a:ext cx="2013812" cy="2013812"/>
          </a:xfrm>
          <a:prstGeom prst="ellipse">
            <a:avLst/>
          </a:prstGeom>
          <a:solidFill>
            <a:srgbClr val="FFD56A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B99E2-EC8B-8C37-C460-3A6B6A1C132F}"/>
              </a:ext>
            </a:extLst>
          </p:cNvPr>
          <p:cNvSpPr txBox="1"/>
          <p:nvPr/>
        </p:nvSpPr>
        <p:spPr>
          <a:xfrm>
            <a:off x="1673334" y="4297646"/>
            <a:ext cx="2984129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Aft>
                <a:spcPts val="800"/>
              </a:spcAft>
            </a:pPr>
            <a:r>
              <a:rPr lang="ko-KR" altLang="en-US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카메라 및 </a:t>
            </a:r>
            <a:r>
              <a:rPr lang="ko-KR" altLang="en-US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인화기</a:t>
            </a:r>
            <a:r>
              <a:rPr lang="ko-KR" altLang="en-US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 공유로</a:t>
            </a:r>
            <a:br>
              <a:rPr lang="en-US" altLang="ko-KR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</a:br>
            <a:r>
              <a:rPr lang="ko-KR" altLang="en-US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비용 절감</a:t>
            </a:r>
            <a:endParaRPr lang="ko-KR" altLang="ko-KR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DDE49-2C39-B634-E6BE-3C078CD91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125" y="2418034"/>
            <a:ext cx="1303303" cy="13033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409E4C-6D90-E870-285A-BCBF97F9F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447" y="2471656"/>
            <a:ext cx="1111753" cy="11117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A9AA27-42DA-1BEC-299F-C589C3699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5523" y="2542370"/>
            <a:ext cx="1041039" cy="10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1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022ACB5-4817-E5EC-617D-34CAF0C10BC8}"/>
              </a:ext>
            </a:extLst>
          </p:cNvPr>
          <p:cNvSpPr/>
          <p:nvPr/>
        </p:nvSpPr>
        <p:spPr>
          <a:xfrm>
            <a:off x="3434334" y="2426877"/>
            <a:ext cx="2522081" cy="217661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A937AF-72C4-874D-FE20-A7CFB6D5FF21}"/>
              </a:ext>
            </a:extLst>
          </p:cNvPr>
          <p:cNvSpPr/>
          <p:nvPr/>
        </p:nvSpPr>
        <p:spPr>
          <a:xfrm>
            <a:off x="564591" y="2422494"/>
            <a:ext cx="2522081" cy="2181000"/>
          </a:xfrm>
          <a:prstGeom prst="rect">
            <a:avLst/>
          </a:prstGeom>
          <a:solidFill>
            <a:srgbClr val="FFBE00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3ADEF9-21EE-15F6-1F73-7E749BAF6ED6}"/>
              </a:ext>
            </a:extLst>
          </p:cNvPr>
          <p:cNvSpPr/>
          <p:nvPr/>
        </p:nvSpPr>
        <p:spPr>
          <a:xfrm>
            <a:off x="6304077" y="2422494"/>
            <a:ext cx="2522081" cy="217661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8455C5-5EAC-64D4-70F1-1FCE43B74938}"/>
              </a:ext>
            </a:extLst>
          </p:cNvPr>
          <p:cNvSpPr/>
          <p:nvPr/>
        </p:nvSpPr>
        <p:spPr>
          <a:xfrm>
            <a:off x="9173820" y="2422494"/>
            <a:ext cx="2522081" cy="21849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1AA93-C03A-214B-B3B9-0FBE154D18FB}"/>
              </a:ext>
            </a:extLst>
          </p:cNvPr>
          <p:cNvSpPr txBox="1"/>
          <p:nvPr/>
        </p:nvSpPr>
        <p:spPr>
          <a:xfrm>
            <a:off x="1030014" y="832074"/>
            <a:ext cx="1840666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rgbClr val="FFD56A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비즈니스 모델</a:t>
            </a:r>
            <a:endParaRPr lang="en-US" altLang="ko-KR" sz="1800" dirty="0">
              <a:solidFill>
                <a:srgbClr val="FFD56A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6C90510C-C098-1390-0DEF-B78EE412533F}"/>
              </a:ext>
            </a:extLst>
          </p:cNvPr>
          <p:cNvSpPr>
            <a:spLocks/>
          </p:cNvSpPr>
          <p:nvPr/>
        </p:nvSpPr>
        <p:spPr>
          <a:xfrm>
            <a:off x="3575790" y="3419830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촬영 수수료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173F140E-F3A3-DA31-C645-8FFAFDAC6DA5}"/>
              </a:ext>
            </a:extLst>
          </p:cNvPr>
          <p:cNvSpPr>
            <a:spLocks/>
          </p:cNvSpPr>
          <p:nvPr/>
        </p:nvSpPr>
        <p:spPr>
          <a:xfrm>
            <a:off x="6438577" y="3407413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인화 수수료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92E00F3B-516B-0D0A-97FB-93EB46510339}"/>
              </a:ext>
            </a:extLst>
          </p:cNvPr>
          <p:cNvSpPr>
            <a:spLocks/>
          </p:cNvSpPr>
          <p:nvPr/>
        </p:nvSpPr>
        <p:spPr>
          <a:xfrm>
            <a:off x="9315501" y="3502842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저장 클라우드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사용료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4043BB61-0D40-9E18-7CD3-5DA055FE17D3}"/>
              </a:ext>
            </a:extLst>
          </p:cNvPr>
          <p:cNvSpPr>
            <a:spLocks/>
          </p:cNvSpPr>
          <p:nvPr/>
        </p:nvSpPr>
        <p:spPr>
          <a:xfrm>
            <a:off x="571545" y="3468117"/>
            <a:ext cx="2522081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포토존 개발 및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관광지 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72882-99FE-FB04-5841-20F791A4DAC7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CEBFA0-6B67-3797-339B-856CCBEA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6FB48D-8CA4-3E88-A6B9-C85ECD26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64" y="2741497"/>
            <a:ext cx="778933" cy="7789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2E7CB1-E03F-E21C-0C9E-CBBEF62D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113" y="2825895"/>
            <a:ext cx="762269" cy="7622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D3ACD1-1D0B-DF9F-B4E1-D80D18D5A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238" y="2739666"/>
            <a:ext cx="1054125" cy="1054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997175-43EC-E623-2850-6B86A9D7C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2415" y="2774584"/>
            <a:ext cx="864889" cy="8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90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8B106F-A346-8F3D-A193-607CD90D6EF4}"/>
              </a:ext>
            </a:extLst>
          </p:cNvPr>
          <p:cNvSpPr/>
          <p:nvPr/>
        </p:nvSpPr>
        <p:spPr>
          <a:xfrm>
            <a:off x="0" y="2449690"/>
            <a:ext cx="12192000" cy="3183466"/>
          </a:xfrm>
          <a:prstGeom prst="rect">
            <a:avLst/>
          </a:prstGeom>
          <a:solidFill>
            <a:srgbClr val="FFD5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인간의 얼굴, 사람, 벽, 흑발이(가) 표시된 사진&#10;&#10;자동 생성된 설명">
            <a:extLst>
              <a:ext uri="{FF2B5EF4-FFF2-40B4-BE49-F238E27FC236}">
                <a16:creationId xmlns:a16="http://schemas.microsoft.com/office/drawing/2014/main" id="{3522E290-47DF-7FAC-7718-D6FE47E11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3265" r="37026" b="54985"/>
          <a:stretch/>
        </p:blipFill>
        <p:spPr>
          <a:xfrm>
            <a:off x="1859310" y="1824029"/>
            <a:ext cx="1692759" cy="14926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22797C-85C7-FE89-7047-5F47798A1F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8" t="23298" r="36470" b="51674"/>
          <a:stretch/>
        </p:blipFill>
        <p:spPr bwMode="auto">
          <a:xfrm>
            <a:off x="8826039" y="1905770"/>
            <a:ext cx="1754538" cy="1466785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881902-BF42-9B98-C96E-D6E6F360DC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20" t="-1037" r="2364" b="-1"/>
          <a:stretch/>
        </p:blipFill>
        <p:spPr>
          <a:xfrm>
            <a:off x="5233969" y="1784605"/>
            <a:ext cx="1957612" cy="158923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2EDFB4-7690-5E3C-9AC0-45F974E79E00}"/>
              </a:ext>
            </a:extLst>
          </p:cNvPr>
          <p:cNvSpPr/>
          <p:nvPr/>
        </p:nvSpPr>
        <p:spPr>
          <a:xfrm>
            <a:off x="1194282" y="3107042"/>
            <a:ext cx="3072917" cy="2241448"/>
          </a:xfrm>
          <a:prstGeom prst="roundRect">
            <a:avLst>
              <a:gd name="adj" fmla="val 414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개발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박혜민</a:t>
            </a:r>
            <a:b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en-US" altLang="ko-KR" sz="5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indent="-382270" latinLnBrk="1">
              <a:spcAft>
                <a:spcPts val="8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몸매 보정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피사체 제거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, </a:t>
            </a:r>
            <a:b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</a:b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포즈 추천 등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AI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 기능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및 서버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 개발  </a:t>
            </a:r>
            <a:endParaRPr lang="en-US" altLang="ko-KR" sz="140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휴먼명조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436852C-FC11-E75D-1193-5750014B7B1D}"/>
              </a:ext>
            </a:extLst>
          </p:cNvPr>
          <p:cNvSpPr/>
          <p:nvPr/>
        </p:nvSpPr>
        <p:spPr>
          <a:xfrm>
            <a:off x="4648136" y="3372555"/>
            <a:ext cx="2975219" cy="1822928"/>
          </a:xfrm>
          <a:prstGeom prst="roundRect">
            <a:avLst>
              <a:gd name="adj" fmla="val 414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이승훈</a:t>
            </a:r>
            <a:endParaRPr lang="en-US" altLang="ko-KR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어플리케이션의 서버 및 </a:t>
            </a:r>
            <a:endParaRPr lang="en-US" altLang="ko-KR" sz="160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휴먼명조"/>
            </a:endParaRPr>
          </a:p>
          <a:p>
            <a:r>
              <a:rPr lang="ko-KR" altLang="en-US" sz="16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데이터베이스 구축 및 관리 담당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A270C58-8B5B-8EB5-5677-B1BDB987ABBF}"/>
              </a:ext>
            </a:extLst>
          </p:cNvPr>
          <p:cNvSpPr/>
          <p:nvPr/>
        </p:nvSpPr>
        <p:spPr>
          <a:xfrm>
            <a:off x="8270139" y="3372555"/>
            <a:ext cx="3167602" cy="1761572"/>
          </a:xfrm>
          <a:prstGeom prst="roundRect">
            <a:avLst>
              <a:gd name="adj" fmla="val 414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프론트엔드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이중혁</a:t>
            </a:r>
            <a:endParaRPr lang="en-US" altLang="ko-KR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indent="-382270" latinLnBrk="1">
              <a:spcAft>
                <a:spcPts val="800"/>
              </a:spcAft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휴먼명조"/>
              </a:rPr>
              <a:t>웹 어플리케이션 인터페이스 개발 및 하드웨어 구축</a:t>
            </a:r>
            <a:endParaRPr lang="en-US" altLang="ko-KR" sz="140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휴먼명조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0A512-7664-84BE-DDEF-181D4E668A2B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E7C8C-D591-3E6B-4636-A377DD7FC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8AD1F12-B1B9-5FD6-F744-B53E85E26C61}"/>
              </a:ext>
            </a:extLst>
          </p:cNvPr>
          <p:cNvCxnSpPr>
            <a:cxnSpLocks/>
          </p:cNvCxnSpPr>
          <p:nvPr/>
        </p:nvCxnSpPr>
        <p:spPr>
          <a:xfrm>
            <a:off x="8055130" y="2757690"/>
            <a:ext cx="0" cy="2437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AF4E914-7752-5673-935F-CE3DE364E21F}"/>
              </a:ext>
            </a:extLst>
          </p:cNvPr>
          <p:cNvCxnSpPr>
            <a:cxnSpLocks/>
          </p:cNvCxnSpPr>
          <p:nvPr/>
        </p:nvCxnSpPr>
        <p:spPr>
          <a:xfrm>
            <a:off x="4397530" y="2757690"/>
            <a:ext cx="0" cy="2437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76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022ACB5-4817-E5EC-617D-34CAF0C10BC8}"/>
              </a:ext>
            </a:extLst>
          </p:cNvPr>
          <p:cNvSpPr/>
          <p:nvPr/>
        </p:nvSpPr>
        <p:spPr>
          <a:xfrm>
            <a:off x="3434334" y="2426877"/>
            <a:ext cx="2522081" cy="2176615"/>
          </a:xfrm>
          <a:prstGeom prst="rect">
            <a:avLst/>
          </a:prstGeom>
          <a:solidFill>
            <a:srgbClr val="8A7CEE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A937AF-72C4-874D-FE20-A7CFB6D5FF21}"/>
              </a:ext>
            </a:extLst>
          </p:cNvPr>
          <p:cNvSpPr/>
          <p:nvPr/>
        </p:nvSpPr>
        <p:spPr>
          <a:xfrm>
            <a:off x="564591" y="2422494"/>
            <a:ext cx="2522081" cy="2181000"/>
          </a:xfrm>
          <a:prstGeom prst="rect">
            <a:avLst/>
          </a:prstGeom>
          <a:solidFill>
            <a:srgbClr val="FFBE00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3ADEF9-21EE-15F6-1F73-7E749BAF6ED6}"/>
              </a:ext>
            </a:extLst>
          </p:cNvPr>
          <p:cNvSpPr/>
          <p:nvPr/>
        </p:nvSpPr>
        <p:spPr>
          <a:xfrm>
            <a:off x="6304077" y="2422494"/>
            <a:ext cx="2522081" cy="217661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8455C5-5EAC-64D4-70F1-1FCE43B74938}"/>
              </a:ext>
            </a:extLst>
          </p:cNvPr>
          <p:cNvSpPr/>
          <p:nvPr/>
        </p:nvSpPr>
        <p:spPr>
          <a:xfrm>
            <a:off x="9173820" y="2422494"/>
            <a:ext cx="2522081" cy="21849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1AA93-C03A-214B-B3B9-0FBE154D18FB}"/>
              </a:ext>
            </a:extLst>
          </p:cNvPr>
          <p:cNvSpPr txBox="1"/>
          <p:nvPr/>
        </p:nvSpPr>
        <p:spPr>
          <a:xfrm>
            <a:off x="1030014" y="832074"/>
            <a:ext cx="1840666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rgbClr val="FFD56A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비즈니스 모델</a:t>
            </a:r>
            <a:endParaRPr lang="en-US" altLang="ko-KR" sz="1800" dirty="0">
              <a:solidFill>
                <a:srgbClr val="FFD56A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6C90510C-C098-1390-0DEF-B78EE412533F}"/>
              </a:ext>
            </a:extLst>
          </p:cNvPr>
          <p:cNvSpPr>
            <a:spLocks/>
          </p:cNvSpPr>
          <p:nvPr/>
        </p:nvSpPr>
        <p:spPr>
          <a:xfrm>
            <a:off x="3575790" y="3419830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촬영 수수료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173F140E-F3A3-DA31-C645-8FFAFDAC6DA5}"/>
              </a:ext>
            </a:extLst>
          </p:cNvPr>
          <p:cNvSpPr>
            <a:spLocks/>
          </p:cNvSpPr>
          <p:nvPr/>
        </p:nvSpPr>
        <p:spPr>
          <a:xfrm>
            <a:off x="6438577" y="3407413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인화 수수료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92E00F3B-516B-0D0A-97FB-93EB46510339}"/>
              </a:ext>
            </a:extLst>
          </p:cNvPr>
          <p:cNvSpPr>
            <a:spLocks/>
          </p:cNvSpPr>
          <p:nvPr/>
        </p:nvSpPr>
        <p:spPr>
          <a:xfrm>
            <a:off x="9315501" y="3502842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저장 클라우드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사용료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4043BB61-0D40-9E18-7CD3-5DA055FE17D3}"/>
              </a:ext>
            </a:extLst>
          </p:cNvPr>
          <p:cNvSpPr>
            <a:spLocks/>
          </p:cNvSpPr>
          <p:nvPr/>
        </p:nvSpPr>
        <p:spPr>
          <a:xfrm>
            <a:off x="571545" y="3468117"/>
            <a:ext cx="2522081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포토존 개발 및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관광지 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72882-99FE-FB04-5841-20F791A4DAC7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CEBFA0-6B67-3797-339B-856CCBEA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6FB48D-8CA4-3E88-A6B9-C85ECD26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64" y="2741497"/>
            <a:ext cx="778933" cy="7789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2E7CB1-E03F-E21C-0C9E-CBBEF62D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113" y="2825895"/>
            <a:ext cx="762269" cy="7622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D3ACD1-1D0B-DF9F-B4E1-D80D18D5A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238" y="2739666"/>
            <a:ext cx="1054125" cy="1054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997175-43EC-E623-2850-6B86A9D7C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2415" y="2774584"/>
            <a:ext cx="864889" cy="8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3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022ACB5-4817-E5EC-617D-34CAF0C10BC8}"/>
              </a:ext>
            </a:extLst>
          </p:cNvPr>
          <p:cNvSpPr/>
          <p:nvPr/>
        </p:nvSpPr>
        <p:spPr>
          <a:xfrm>
            <a:off x="3434334" y="2426877"/>
            <a:ext cx="2522081" cy="2176615"/>
          </a:xfrm>
          <a:prstGeom prst="rect">
            <a:avLst/>
          </a:prstGeom>
          <a:solidFill>
            <a:srgbClr val="8A7CEE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A937AF-72C4-874D-FE20-A7CFB6D5FF21}"/>
              </a:ext>
            </a:extLst>
          </p:cNvPr>
          <p:cNvSpPr/>
          <p:nvPr/>
        </p:nvSpPr>
        <p:spPr>
          <a:xfrm>
            <a:off x="564591" y="2422494"/>
            <a:ext cx="2522081" cy="2181000"/>
          </a:xfrm>
          <a:prstGeom prst="rect">
            <a:avLst/>
          </a:prstGeom>
          <a:solidFill>
            <a:srgbClr val="FFBE00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3ADEF9-21EE-15F6-1F73-7E749BAF6ED6}"/>
              </a:ext>
            </a:extLst>
          </p:cNvPr>
          <p:cNvSpPr/>
          <p:nvPr/>
        </p:nvSpPr>
        <p:spPr>
          <a:xfrm>
            <a:off x="6304077" y="2422494"/>
            <a:ext cx="2522081" cy="2176614"/>
          </a:xfrm>
          <a:prstGeom prst="rect">
            <a:avLst/>
          </a:prstGeom>
          <a:solidFill>
            <a:srgbClr val="00CC99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8455C5-5EAC-64D4-70F1-1FCE43B74938}"/>
              </a:ext>
            </a:extLst>
          </p:cNvPr>
          <p:cNvSpPr/>
          <p:nvPr/>
        </p:nvSpPr>
        <p:spPr>
          <a:xfrm>
            <a:off x="9173820" y="2422494"/>
            <a:ext cx="2522081" cy="21849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1AA93-C03A-214B-B3B9-0FBE154D18FB}"/>
              </a:ext>
            </a:extLst>
          </p:cNvPr>
          <p:cNvSpPr txBox="1"/>
          <p:nvPr/>
        </p:nvSpPr>
        <p:spPr>
          <a:xfrm>
            <a:off x="1030014" y="832074"/>
            <a:ext cx="1840666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rgbClr val="FFD56A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비즈니스 모델</a:t>
            </a:r>
            <a:endParaRPr lang="en-US" altLang="ko-KR" sz="1800" dirty="0">
              <a:solidFill>
                <a:srgbClr val="FFD56A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6C90510C-C098-1390-0DEF-B78EE412533F}"/>
              </a:ext>
            </a:extLst>
          </p:cNvPr>
          <p:cNvSpPr>
            <a:spLocks/>
          </p:cNvSpPr>
          <p:nvPr/>
        </p:nvSpPr>
        <p:spPr>
          <a:xfrm>
            <a:off x="3575790" y="3419830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촬영 수수료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173F140E-F3A3-DA31-C645-8FFAFDAC6DA5}"/>
              </a:ext>
            </a:extLst>
          </p:cNvPr>
          <p:cNvSpPr>
            <a:spLocks/>
          </p:cNvSpPr>
          <p:nvPr/>
        </p:nvSpPr>
        <p:spPr>
          <a:xfrm>
            <a:off x="6438577" y="3407413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인화 수수료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92E00F3B-516B-0D0A-97FB-93EB46510339}"/>
              </a:ext>
            </a:extLst>
          </p:cNvPr>
          <p:cNvSpPr>
            <a:spLocks/>
          </p:cNvSpPr>
          <p:nvPr/>
        </p:nvSpPr>
        <p:spPr>
          <a:xfrm>
            <a:off x="9315501" y="3502842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저장 클라우드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사용료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4043BB61-0D40-9E18-7CD3-5DA055FE17D3}"/>
              </a:ext>
            </a:extLst>
          </p:cNvPr>
          <p:cNvSpPr>
            <a:spLocks/>
          </p:cNvSpPr>
          <p:nvPr/>
        </p:nvSpPr>
        <p:spPr>
          <a:xfrm>
            <a:off x="571545" y="3468117"/>
            <a:ext cx="2522081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포토존 개발 및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관광지 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72882-99FE-FB04-5841-20F791A4DAC7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CEBFA0-6B67-3797-339B-856CCBEA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6FB48D-8CA4-3E88-A6B9-C85ECD26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64" y="2741497"/>
            <a:ext cx="778933" cy="7789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2E7CB1-E03F-E21C-0C9E-CBBEF62D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113" y="2825895"/>
            <a:ext cx="762269" cy="7622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D3ACD1-1D0B-DF9F-B4E1-D80D18D5A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238" y="2739666"/>
            <a:ext cx="1054125" cy="1054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997175-43EC-E623-2850-6B86A9D7C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2415" y="2774584"/>
            <a:ext cx="864889" cy="8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26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022ACB5-4817-E5EC-617D-34CAF0C10BC8}"/>
              </a:ext>
            </a:extLst>
          </p:cNvPr>
          <p:cNvSpPr/>
          <p:nvPr/>
        </p:nvSpPr>
        <p:spPr>
          <a:xfrm>
            <a:off x="3434334" y="2426877"/>
            <a:ext cx="2522081" cy="2176615"/>
          </a:xfrm>
          <a:prstGeom prst="rect">
            <a:avLst/>
          </a:prstGeom>
          <a:solidFill>
            <a:srgbClr val="8A7CEE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A937AF-72C4-874D-FE20-A7CFB6D5FF21}"/>
              </a:ext>
            </a:extLst>
          </p:cNvPr>
          <p:cNvSpPr/>
          <p:nvPr/>
        </p:nvSpPr>
        <p:spPr>
          <a:xfrm>
            <a:off x="564591" y="2422494"/>
            <a:ext cx="2522081" cy="2181000"/>
          </a:xfrm>
          <a:prstGeom prst="rect">
            <a:avLst/>
          </a:prstGeom>
          <a:solidFill>
            <a:srgbClr val="FFBE00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3ADEF9-21EE-15F6-1F73-7E749BAF6ED6}"/>
              </a:ext>
            </a:extLst>
          </p:cNvPr>
          <p:cNvSpPr/>
          <p:nvPr/>
        </p:nvSpPr>
        <p:spPr>
          <a:xfrm>
            <a:off x="6304077" y="2422494"/>
            <a:ext cx="2522081" cy="2176614"/>
          </a:xfrm>
          <a:prstGeom prst="rect">
            <a:avLst/>
          </a:prstGeom>
          <a:solidFill>
            <a:srgbClr val="00CC99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8455C5-5EAC-64D4-70F1-1FCE43B74938}"/>
              </a:ext>
            </a:extLst>
          </p:cNvPr>
          <p:cNvSpPr/>
          <p:nvPr/>
        </p:nvSpPr>
        <p:spPr>
          <a:xfrm>
            <a:off x="9173820" y="2422494"/>
            <a:ext cx="2522081" cy="2184988"/>
          </a:xfrm>
          <a:prstGeom prst="rect">
            <a:avLst/>
          </a:prstGeom>
          <a:solidFill>
            <a:srgbClr val="FF5050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1AA93-C03A-214B-B3B9-0FBE154D18FB}"/>
              </a:ext>
            </a:extLst>
          </p:cNvPr>
          <p:cNvSpPr txBox="1"/>
          <p:nvPr/>
        </p:nvSpPr>
        <p:spPr>
          <a:xfrm>
            <a:off x="1030014" y="832074"/>
            <a:ext cx="1840666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solidFill>
                  <a:srgbClr val="FFD56A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휴먼명조"/>
              </a:rPr>
              <a:t>비즈니스 모델</a:t>
            </a:r>
            <a:endParaRPr lang="en-US" altLang="ko-KR" sz="1800" dirty="0">
              <a:solidFill>
                <a:srgbClr val="FFD56A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휴먼명조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6C90510C-C098-1390-0DEF-B78EE412533F}"/>
              </a:ext>
            </a:extLst>
          </p:cNvPr>
          <p:cNvSpPr>
            <a:spLocks/>
          </p:cNvSpPr>
          <p:nvPr/>
        </p:nvSpPr>
        <p:spPr>
          <a:xfrm>
            <a:off x="3575790" y="3419830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촬영 수수료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173F140E-F3A3-DA31-C645-8FFAFDAC6DA5}"/>
              </a:ext>
            </a:extLst>
          </p:cNvPr>
          <p:cNvSpPr>
            <a:spLocks/>
          </p:cNvSpPr>
          <p:nvPr/>
        </p:nvSpPr>
        <p:spPr>
          <a:xfrm>
            <a:off x="6438577" y="3407413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인화 수수료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92E00F3B-516B-0D0A-97FB-93EB46510339}"/>
              </a:ext>
            </a:extLst>
          </p:cNvPr>
          <p:cNvSpPr>
            <a:spLocks/>
          </p:cNvSpPr>
          <p:nvPr/>
        </p:nvSpPr>
        <p:spPr>
          <a:xfrm>
            <a:off x="9315501" y="3502842"/>
            <a:ext cx="2253079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저장 클라우드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사용료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4043BB61-0D40-9E18-7CD3-5DA055FE17D3}"/>
              </a:ext>
            </a:extLst>
          </p:cNvPr>
          <p:cNvSpPr>
            <a:spLocks/>
          </p:cNvSpPr>
          <p:nvPr/>
        </p:nvSpPr>
        <p:spPr>
          <a:xfrm>
            <a:off x="571545" y="3468117"/>
            <a:ext cx="2522081" cy="1080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포토존 개발 및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관광지 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72882-99FE-FB04-5841-20F791A4DAC7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CEBFA0-6B67-3797-339B-856CCBEA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6FB48D-8CA4-3E88-A6B9-C85ECD26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64" y="2741497"/>
            <a:ext cx="778933" cy="7789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2E7CB1-E03F-E21C-0C9E-CBBEF62D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113" y="2825895"/>
            <a:ext cx="762269" cy="7622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D3ACD1-1D0B-DF9F-B4E1-D80D18D5A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238" y="2739666"/>
            <a:ext cx="1054125" cy="1054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997175-43EC-E623-2850-6B86A9D7C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2415" y="2774584"/>
            <a:ext cx="864889" cy="8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91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1F5A9B-4F19-F652-CB86-6AC66C2780A6}"/>
              </a:ext>
            </a:extLst>
          </p:cNvPr>
          <p:cNvSpPr txBox="1"/>
          <p:nvPr/>
        </p:nvSpPr>
        <p:spPr>
          <a:xfrm>
            <a:off x="186466" y="3371098"/>
            <a:ext cx="11819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5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5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A7A5B-BA98-9B9E-8FE5-A1C909147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012" y="2092125"/>
            <a:ext cx="1050271" cy="105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E182-1F36-A654-8C13-04759DEF8808}"/>
              </a:ext>
            </a:extLst>
          </p:cNvPr>
          <p:cNvSpPr txBox="1"/>
          <p:nvPr/>
        </p:nvSpPr>
        <p:spPr>
          <a:xfrm>
            <a:off x="5483447" y="208783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치즈한장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040C4-051C-2EC4-7B22-B1F8D6CCAF8E}"/>
              </a:ext>
            </a:extLst>
          </p:cNvPr>
          <p:cNvSpPr txBox="1"/>
          <p:nvPr/>
        </p:nvSpPr>
        <p:spPr>
          <a:xfrm>
            <a:off x="5483447" y="2667700"/>
            <a:ext cx="466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승훈이와 아이들</a:t>
            </a:r>
          </a:p>
        </p:txBody>
      </p:sp>
    </p:spTree>
    <p:extLst>
      <p:ext uri="{BB962C8B-B14F-4D97-AF65-F5344CB8AC3E}">
        <p14:creationId xmlns:p14="http://schemas.microsoft.com/office/powerpoint/2010/main" val="2620439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얼굴에 손을 얹은 어린 소년">
            <a:extLst>
              <a:ext uri="{FF2B5EF4-FFF2-40B4-BE49-F238E27FC236}">
                <a16:creationId xmlns:a16="http://schemas.microsoft.com/office/drawing/2014/main" id="{3D59D32F-CEDF-114C-EE0B-E4D4858FF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24" y="2917925"/>
            <a:ext cx="1053595" cy="3449102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2B9815C-C94E-8427-BD69-EC740F9E29FE}"/>
              </a:ext>
            </a:extLst>
          </p:cNvPr>
          <p:cNvSpPr/>
          <p:nvPr/>
        </p:nvSpPr>
        <p:spPr>
          <a:xfrm>
            <a:off x="751499" y="4645185"/>
            <a:ext cx="3399323" cy="1223657"/>
          </a:xfrm>
          <a:prstGeom prst="wedgeRoundRectCallout">
            <a:avLst>
              <a:gd name="adj1" fmla="val 51080"/>
              <a:gd name="adj2" fmla="val -118858"/>
              <a:gd name="adj3" fmla="val 16667"/>
            </a:avLst>
          </a:prstGeom>
          <a:solidFill>
            <a:srgbClr val="FFD56A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실내가 아닌 야외에는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 무인 촬영 시스템이 없을까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EF805-FD99-93D2-B683-F4E190D33F7F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개요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3393F-DF34-8586-36F4-3EC3EC63A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0" name="그림 9" descr="이마에 손을 대고 있는 남성 기업인">
            <a:extLst>
              <a:ext uri="{FF2B5EF4-FFF2-40B4-BE49-F238E27FC236}">
                <a16:creationId xmlns:a16="http://schemas.microsoft.com/office/drawing/2014/main" id="{997D906B-DEAC-0DFA-25B3-40CB80D7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29" y="1320713"/>
            <a:ext cx="1875362" cy="5097368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CCB43FD-8FC4-FDA3-1A35-D7EE2ED1F336}"/>
              </a:ext>
            </a:extLst>
          </p:cNvPr>
          <p:cNvSpPr/>
          <p:nvPr/>
        </p:nvSpPr>
        <p:spPr>
          <a:xfrm>
            <a:off x="8105407" y="1320713"/>
            <a:ext cx="3399323" cy="910638"/>
          </a:xfrm>
          <a:prstGeom prst="wedgeRoundRectCallout">
            <a:avLst>
              <a:gd name="adj1" fmla="val -66786"/>
              <a:gd name="adj2" fmla="val -18619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사진을 찍어줄 사람이 필요해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49EAEC9-50ED-8650-4DD0-844C4A89FC44}"/>
              </a:ext>
            </a:extLst>
          </p:cNvPr>
          <p:cNvSpPr/>
          <p:nvPr/>
        </p:nvSpPr>
        <p:spPr>
          <a:xfrm>
            <a:off x="8105407" y="2462606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사진을 어떻게 찍어야 할지 모르겠어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3BC8EC4C-38E5-E71D-80F7-7500ECD18BFE}"/>
              </a:ext>
            </a:extLst>
          </p:cNvPr>
          <p:cNvSpPr/>
          <p:nvPr/>
        </p:nvSpPr>
        <p:spPr>
          <a:xfrm>
            <a:off x="8105407" y="3604499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핸드폰 카메라로는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품질이 떨어져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28F173B7-00C9-1D1E-65F4-567E338E87AB}"/>
              </a:ext>
            </a:extLst>
          </p:cNvPr>
          <p:cNvSpPr/>
          <p:nvPr/>
        </p:nvSpPr>
        <p:spPr>
          <a:xfrm>
            <a:off x="8105407" y="4746392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인화도 하고 싶은데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17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얼굴에 손을 얹은 어린 소년">
            <a:extLst>
              <a:ext uri="{FF2B5EF4-FFF2-40B4-BE49-F238E27FC236}">
                <a16:creationId xmlns:a16="http://schemas.microsoft.com/office/drawing/2014/main" id="{3D59D32F-CEDF-114C-EE0B-E4D4858FF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24" y="2917925"/>
            <a:ext cx="1053595" cy="3449102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2B9815C-C94E-8427-BD69-EC740F9E29FE}"/>
              </a:ext>
            </a:extLst>
          </p:cNvPr>
          <p:cNvSpPr/>
          <p:nvPr/>
        </p:nvSpPr>
        <p:spPr>
          <a:xfrm>
            <a:off x="751499" y="4645185"/>
            <a:ext cx="3399323" cy="1223657"/>
          </a:xfrm>
          <a:prstGeom prst="wedgeRoundRectCallout">
            <a:avLst>
              <a:gd name="adj1" fmla="val 51080"/>
              <a:gd name="adj2" fmla="val -11885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실내가 아닌 야외에는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 무인 촬영 시스템이 없을까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EF805-FD99-93D2-B683-F4E190D33F7F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개요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3393F-DF34-8586-36F4-3EC3EC63A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0" name="그림 9" descr="이마에 손을 대고 있는 남성 기업인">
            <a:extLst>
              <a:ext uri="{FF2B5EF4-FFF2-40B4-BE49-F238E27FC236}">
                <a16:creationId xmlns:a16="http://schemas.microsoft.com/office/drawing/2014/main" id="{997D906B-DEAC-0DFA-25B3-40CB80D7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29" y="1320713"/>
            <a:ext cx="1875362" cy="5097368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CCB43FD-8FC4-FDA3-1A35-D7EE2ED1F336}"/>
              </a:ext>
            </a:extLst>
          </p:cNvPr>
          <p:cNvSpPr/>
          <p:nvPr/>
        </p:nvSpPr>
        <p:spPr>
          <a:xfrm>
            <a:off x="8105407" y="1320713"/>
            <a:ext cx="3399323" cy="910638"/>
          </a:xfrm>
          <a:prstGeom prst="wedgeRoundRectCallout">
            <a:avLst>
              <a:gd name="adj1" fmla="val -66786"/>
              <a:gd name="adj2" fmla="val -18619"/>
              <a:gd name="adj3" fmla="val 16667"/>
            </a:avLst>
          </a:prstGeom>
          <a:solidFill>
            <a:srgbClr val="FFD56A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사진을 찍어줄 사람이 필요해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49EAEC9-50ED-8650-4DD0-844C4A89FC44}"/>
              </a:ext>
            </a:extLst>
          </p:cNvPr>
          <p:cNvSpPr/>
          <p:nvPr/>
        </p:nvSpPr>
        <p:spPr>
          <a:xfrm>
            <a:off x="8105407" y="2462606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사진을 어떻게 찍어야 할지 모르겠어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3BC8EC4C-38E5-E71D-80F7-7500ECD18BFE}"/>
              </a:ext>
            </a:extLst>
          </p:cNvPr>
          <p:cNvSpPr/>
          <p:nvPr/>
        </p:nvSpPr>
        <p:spPr>
          <a:xfrm>
            <a:off x="8105407" y="3604499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핸드폰 카메라로는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품질이 떨어져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28F173B7-00C9-1D1E-65F4-567E338E87AB}"/>
              </a:ext>
            </a:extLst>
          </p:cNvPr>
          <p:cNvSpPr/>
          <p:nvPr/>
        </p:nvSpPr>
        <p:spPr>
          <a:xfrm>
            <a:off x="8105407" y="4746392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인화도 하고 싶은데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52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얼굴에 손을 얹은 어린 소년">
            <a:extLst>
              <a:ext uri="{FF2B5EF4-FFF2-40B4-BE49-F238E27FC236}">
                <a16:creationId xmlns:a16="http://schemas.microsoft.com/office/drawing/2014/main" id="{3D59D32F-CEDF-114C-EE0B-E4D4858FF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24" y="2917925"/>
            <a:ext cx="1053595" cy="3449102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2B9815C-C94E-8427-BD69-EC740F9E29FE}"/>
              </a:ext>
            </a:extLst>
          </p:cNvPr>
          <p:cNvSpPr/>
          <p:nvPr/>
        </p:nvSpPr>
        <p:spPr>
          <a:xfrm>
            <a:off x="751499" y="4645185"/>
            <a:ext cx="3399323" cy="1223657"/>
          </a:xfrm>
          <a:prstGeom prst="wedgeRoundRectCallout">
            <a:avLst>
              <a:gd name="adj1" fmla="val 51080"/>
              <a:gd name="adj2" fmla="val -11885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실내가 아닌 야외에는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 무인 촬영 시스템이 없을까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EF805-FD99-93D2-B683-F4E190D33F7F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개요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3393F-DF34-8586-36F4-3EC3EC63A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0" name="그림 9" descr="이마에 손을 대고 있는 남성 기업인">
            <a:extLst>
              <a:ext uri="{FF2B5EF4-FFF2-40B4-BE49-F238E27FC236}">
                <a16:creationId xmlns:a16="http://schemas.microsoft.com/office/drawing/2014/main" id="{997D906B-DEAC-0DFA-25B3-40CB80D7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29" y="1320713"/>
            <a:ext cx="1875362" cy="5097368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CCB43FD-8FC4-FDA3-1A35-D7EE2ED1F336}"/>
              </a:ext>
            </a:extLst>
          </p:cNvPr>
          <p:cNvSpPr/>
          <p:nvPr/>
        </p:nvSpPr>
        <p:spPr>
          <a:xfrm>
            <a:off x="8105407" y="1320713"/>
            <a:ext cx="3399323" cy="910638"/>
          </a:xfrm>
          <a:prstGeom prst="wedgeRoundRectCallout">
            <a:avLst>
              <a:gd name="adj1" fmla="val -66786"/>
              <a:gd name="adj2" fmla="val -18619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사진을 찍어줄 사람이 필요해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49EAEC9-50ED-8650-4DD0-844C4A89FC44}"/>
              </a:ext>
            </a:extLst>
          </p:cNvPr>
          <p:cNvSpPr/>
          <p:nvPr/>
        </p:nvSpPr>
        <p:spPr>
          <a:xfrm>
            <a:off x="8105407" y="2462606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rgbClr val="FFD56A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사진을 어떻게 찍어야 할지 모르겠어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3BC8EC4C-38E5-E71D-80F7-7500ECD18BFE}"/>
              </a:ext>
            </a:extLst>
          </p:cNvPr>
          <p:cNvSpPr/>
          <p:nvPr/>
        </p:nvSpPr>
        <p:spPr>
          <a:xfrm>
            <a:off x="8105407" y="3604499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핸드폰 카메라로는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품질이 떨어져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28F173B7-00C9-1D1E-65F4-567E338E87AB}"/>
              </a:ext>
            </a:extLst>
          </p:cNvPr>
          <p:cNvSpPr/>
          <p:nvPr/>
        </p:nvSpPr>
        <p:spPr>
          <a:xfrm>
            <a:off x="8105407" y="4746392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인화도 하고 싶은데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04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얼굴에 손을 얹은 어린 소년">
            <a:extLst>
              <a:ext uri="{FF2B5EF4-FFF2-40B4-BE49-F238E27FC236}">
                <a16:creationId xmlns:a16="http://schemas.microsoft.com/office/drawing/2014/main" id="{3D59D32F-CEDF-114C-EE0B-E4D4858FF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24" y="2917925"/>
            <a:ext cx="1053595" cy="3449102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2B9815C-C94E-8427-BD69-EC740F9E29FE}"/>
              </a:ext>
            </a:extLst>
          </p:cNvPr>
          <p:cNvSpPr/>
          <p:nvPr/>
        </p:nvSpPr>
        <p:spPr>
          <a:xfrm>
            <a:off x="751499" y="4645185"/>
            <a:ext cx="3399323" cy="1223657"/>
          </a:xfrm>
          <a:prstGeom prst="wedgeRoundRectCallout">
            <a:avLst>
              <a:gd name="adj1" fmla="val 51080"/>
              <a:gd name="adj2" fmla="val -11885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실내가 아닌 야외에는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 무인 촬영 시스템이 없을까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EF805-FD99-93D2-B683-F4E190D33F7F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개요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3393F-DF34-8586-36F4-3EC3EC63A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0" name="그림 9" descr="이마에 손을 대고 있는 남성 기업인">
            <a:extLst>
              <a:ext uri="{FF2B5EF4-FFF2-40B4-BE49-F238E27FC236}">
                <a16:creationId xmlns:a16="http://schemas.microsoft.com/office/drawing/2014/main" id="{997D906B-DEAC-0DFA-25B3-40CB80D7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29" y="1320713"/>
            <a:ext cx="1875362" cy="5097368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CCB43FD-8FC4-FDA3-1A35-D7EE2ED1F336}"/>
              </a:ext>
            </a:extLst>
          </p:cNvPr>
          <p:cNvSpPr/>
          <p:nvPr/>
        </p:nvSpPr>
        <p:spPr>
          <a:xfrm>
            <a:off x="8105407" y="1320713"/>
            <a:ext cx="3399323" cy="910638"/>
          </a:xfrm>
          <a:prstGeom prst="wedgeRoundRectCallout">
            <a:avLst>
              <a:gd name="adj1" fmla="val -66786"/>
              <a:gd name="adj2" fmla="val -18619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사진을 찍어줄 사람이 필요해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49EAEC9-50ED-8650-4DD0-844C4A89FC44}"/>
              </a:ext>
            </a:extLst>
          </p:cNvPr>
          <p:cNvSpPr/>
          <p:nvPr/>
        </p:nvSpPr>
        <p:spPr>
          <a:xfrm>
            <a:off x="8105407" y="2462606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사진을 어떻게 찍어야 할지 모르겠어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3BC8EC4C-38E5-E71D-80F7-7500ECD18BFE}"/>
              </a:ext>
            </a:extLst>
          </p:cNvPr>
          <p:cNvSpPr/>
          <p:nvPr/>
        </p:nvSpPr>
        <p:spPr>
          <a:xfrm>
            <a:off x="8105407" y="3604499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rgbClr val="FFD56A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핸드폰 카메라로는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품질이 떨어져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28F173B7-00C9-1D1E-65F4-567E338E87AB}"/>
              </a:ext>
            </a:extLst>
          </p:cNvPr>
          <p:cNvSpPr/>
          <p:nvPr/>
        </p:nvSpPr>
        <p:spPr>
          <a:xfrm>
            <a:off x="8105407" y="4746392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인화도 하고 싶은데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16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얼굴에 손을 얹은 어린 소년">
            <a:extLst>
              <a:ext uri="{FF2B5EF4-FFF2-40B4-BE49-F238E27FC236}">
                <a16:creationId xmlns:a16="http://schemas.microsoft.com/office/drawing/2014/main" id="{3D59D32F-CEDF-114C-EE0B-E4D4858FF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24" y="2917925"/>
            <a:ext cx="1053595" cy="3449102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2B9815C-C94E-8427-BD69-EC740F9E29FE}"/>
              </a:ext>
            </a:extLst>
          </p:cNvPr>
          <p:cNvSpPr/>
          <p:nvPr/>
        </p:nvSpPr>
        <p:spPr>
          <a:xfrm>
            <a:off x="751499" y="4645185"/>
            <a:ext cx="3399323" cy="1223657"/>
          </a:xfrm>
          <a:prstGeom prst="wedgeRoundRectCallout">
            <a:avLst>
              <a:gd name="adj1" fmla="val 51080"/>
              <a:gd name="adj2" fmla="val -11885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실내가 아닌 야외에는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 무인 촬영 시스템이 없을까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EF805-FD99-93D2-B683-F4E190D33F7F}"/>
              </a:ext>
            </a:extLst>
          </p:cNvPr>
          <p:cNvSpPr txBox="1"/>
          <p:nvPr/>
        </p:nvSpPr>
        <p:spPr>
          <a:xfrm>
            <a:off x="1114117" y="248190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개요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3393F-DF34-8586-36F4-3EC3EC63A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84" y="233895"/>
            <a:ext cx="557030" cy="557030"/>
          </a:xfrm>
          <a:prstGeom prst="rect">
            <a:avLst/>
          </a:prstGeom>
        </p:spPr>
      </p:pic>
      <p:pic>
        <p:nvPicPr>
          <p:cNvPr id="10" name="그림 9" descr="이마에 손을 대고 있는 남성 기업인">
            <a:extLst>
              <a:ext uri="{FF2B5EF4-FFF2-40B4-BE49-F238E27FC236}">
                <a16:creationId xmlns:a16="http://schemas.microsoft.com/office/drawing/2014/main" id="{997D906B-DEAC-0DFA-25B3-40CB80D7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29" y="1320713"/>
            <a:ext cx="1875362" cy="5097368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CCB43FD-8FC4-FDA3-1A35-D7EE2ED1F336}"/>
              </a:ext>
            </a:extLst>
          </p:cNvPr>
          <p:cNvSpPr/>
          <p:nvPr/>
        </p:nvSpPr>
        <p:spPr>
          <a:xfrm>
            <a:off x="8105407" y="1320713"/>
            <a:ext cx="3399323" cy="910638"/>
          </a:xfrm>
          <a:prstGeom prst="wedgeRoundRectCallout">
            <a:avLst>
              <a:gd name="adj1" fmla="val -66786"/>
              <a:gd name="adj2" fmla="val -18619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사진을 찍어줄 사람이 필요해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49EAEC9-50ED-8650-4DD0-844C4A89FC44}"/>
              </a:ext>
            </a:extLst>
          </p:cNvPr>
          <p:cNvSpPr/>
          <p:nvPr/>
        </p:nvSpPr>
        <p:spPr>
          <a:xfrm>
            <a:off x="8105407" y="2462606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사진을 어떻게 찍어야 할지 모르겠어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3BC8EC4C-38E5-E71D-80F7-7500ECD18BFE}"/>
              </a:ext>
            </a:extLst>
          </p:cNvPr>
          <p:cNvSpPr/>
          <p:nvPr/>
        </p:nvSpPr>
        <p:spPr>
          <a:xfrm>
            <a:off x="8105407" y="3604499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핸드폰 카메라로는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품질이 떨어져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28F173B7-00C9-1D1E-65F4-567E338E87AB}"/>
              </a:ext>
            </a:extLst>
          </p:cNvPr>
          <p:cNvSpPr/>
          <p:nvPr/>
        </p:nvSpPr>
        <p:spPr>
          <a:xfrm>
            <a:off x="8105407" y="4746392"/>
            <a:ext cx="3399323" cy="910638"/>
          </a:xfrm>
          <a:prstGeom prst="wedgeRoundRectCallout">
            <a:avLst>
              <a:gd name="adj1" fmla="val -60144"/>
              <a:gd name="adj2" fmla="val -44450"/>
              <a:gd name="adj3" fmla="val 16667"/>
            </a:avLst>
          </a:prstGeom>
          <a:solidFill>
            <a:srgbClr val="FFD56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인화도 하고 싶은데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13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4200</TotalTime>
  <Words>2712</Words>
  <Application>Microsoft Macintosh PowerPoint</Application>
  <PresentationFormat>Widescreen</PresentationFormat>
  <Paragraphs>516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나눔스퀘어</vt:lpstr>
      <vt:lpstr>나눔스퀘어라운드 Bold</vt:lpstr>
      <vt:lpstr>Calibri</vt:lpstr>
      <vt:lpstr>나눔스퀘어 Bold</vt:lpstr>
      <vt:lpstr>Wingdings</vt:lpstr>
      <vt:lpstr>나눔스퀘어 ExtraBold</vt:lpstr>
      <vt:lpstr>나눔스퀘어 Light</vt:lpstr>
      <vt:lpstr>맑은 고딕</vt:lpstr>
      <vt:lpstr>나눔스퀘어라운드 ExtraBold</vt:lpstr>
      <vt:lpstr>Arial</vt:lpstr>
      <vt:lpstr>나눔스퀘어라운드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혜민 박</dc:creator>
  <cp:lastModifiedBy>이중혁</cp:lastModifiedBy>
  <cp:revision>38</cp:revision>
  <dcterms:created xsi:type="dcterms:W3CDTF">2023-09-20T16:30:00Z</dcterms:created>
  <dcterms:modified xsi:type="dcterms:W3CDTF">2023-10-26T17:21:34Z</dcterms:modified>
</cp:coreProperties>
</file>